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00"/>
    <a:srgbClr val="385700"/>
    <a:srgbClr val="920506"/>
    <a:srgbClr val="0D2DFF"/>
    <a:srgbClr val="C00004"/>
    <a:srgbClr val="C3003D"/>
    <a:srgbClr val="D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869EE-57D7-4497-9DAC-A97D703D028E}" v="1" dt="2025-01-17T04:20:21.064"/>
    <p1510:client id="{512A8FAD-9418-4408-BA02-DFD3840FB6A7}" v="3" dt="2025-01-17T03:36:39.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3"/>
    <p:restoredTop sz="94655"/>
  </p:normalViewPr>
  <p:slideViewPr>
    <p:cSldViewPr snapToGrid="0" snapToObjects="1">
      <p:cViewPr varScale="1">
        <p:scale>
          <a:sx n="107" d="100"/>
          <a:sy n="107" d="100"/>
        </p:scale>
        <p:origin x="22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正路 真一" userId="7c4bd2bc-d882-4ec9-aae0-b68abd5bfd1c" providerId="ADAL" clId="{37C869EE-57D7-4497-9DAC-A97D703D028E}"/>
    <pc:docChg chg="modSld">
      <pc:chgData name="正路 真一" userId="7c4bd2bc-d882-4ec9-aae0-b68abd5bfd1c" providerId="ADAL" clId="{37C869EE-57D7-4497-9DAC-A97D703D028E}" dt="2025-01-17T04:20:33.237" v="5" actId="6549"/>
      <pc:docMkLst>
        <pc:docMk/>
      </pc:docMkLst>
      <pc:sldChg chg="modSp mod">
        <pc:chgData name="正路 真一" userId="7c4bd2bc-d882-4ec9-aae0-b68abd5bfd1c" providerId="ADAL" clId="{37C869EE-57D7-4497-9DAC-A97D703D028E}" dt="2025-01-17T04:20:33.237" v="5" actId="6549"/>
        <pc:sldMkLst>
          <pc:docMk/>
          <pc:sldMk cId="1259826498" sldId="258"/>
        </pc:sldMkLst>
        <pc:spChg chg="mod">
          <ac:chgData name="正路 真一" userId="7c4bd2bc-d882-4ec9-aae0-b68abd5bfd1c" providerId="ADAL" clId="{37C869EE-57D7-4497-9DAC-A97D703D028E}" dt="2025-01-17T04:20:22.835" v="2" actId="6549"/>
          <ac:spMkLst>
            <pc:docMk/>
            <pc:sldMk cId="1259826498" sldId="258"/>
            <ac:spMk id="3" creationId="{C56D4BDA-DF1C-D328-E0E7-5FC9151BA418}"/>
          </ac:spMkLst>
        </pc:spChg>
        <pc:spChg chg="mod">
          <ac:chgData name="正路 真一" userId="7c4bd2bc-d882-4ec9-aae0-b68abd5bfd1c" providerId="ADAL" clId="{37C869EE-57D7-4497-9DAC-A97D703D028E}" dt="2025-01-17T04:20:33.237" v="5" actId="6549"/>
          <ac:spMkLst>
            <pc:docMk/>
            <pc:sldMk cId="1259826498" sldId="258"/>
            <ac:spMk id="14" creationId="{495C8E35-C54F-8979-D828-335391592E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C8423-E682-7D47-A568-2C4C857E1B73}" type="datetimeFigureOut">
              <a:rPr kumimoji="1" lang="ja-JP" altLang="en-US" smtClean="0"/>
              <a:t>2025/1/17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7007E-EC2C-1441-8CD6-92B3B6623F22}" type="slidenum">
              <a:rPr kumimoji="1" lang="ja-JP" altLang="en-US" smtClean="0"/>
              <a:t>‹#›</a:t>
            </a:fld>
            <a:endParaRPr kumimoji="1" lang="ja-JP" altLang="en-US"/>
          </a:p>
        </p:txBody>
      </p:sp>
    </p:spTree>
    <p:extLst>
      <p:ext uri="{BB962C8B-B14F-4D97-AF65-F5344CB8AC3E}">
        <p14:creationId xmlns:p14="http://schemas.microsoft.com/office/powerpoint/2010/main" val="7512276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000C2A8-DC69-3040-ABE5-86A36AD763EF}"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CB1597-9305-5E44-A0D2-A2437CA31F46}"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00C2A8-DC69-3040-ABE5-86A36AD763EF}"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CB1597-9305-5E44-A0D2-A2437CA31F46}"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00C2A8-DC69-3040-ABE5-86A36AD763EF}"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CB1597-9305-5E44-A0D2-A2437CA31F46}"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00C2A8-DC69-3040-ABE5-86A36AD763EF}"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CB1597-9305-5E44-A0D2-A2437CA31F46}"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000C2A8-DC69-3040-ABE5-86A36AD763EF}"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CB1597-9305-5E44-A0D2-A2437CA31F46}"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000C2A8-DC69-3040-ABE5-86A36AD763EF}" type="datetimeFigureOut">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CB1597-9305-5E44-A0D2-A2437CA31F46}"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000C2A8-DC69-3040-ABE5-86A36AD763EF}" type="datetimeFigureOut">
              <a:rPr kumimoji="1" lang="ja-JP" altLang="en-US" smtClean="0"/>
              <a:t>2025/1/17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CB1597-9305-5E44-A0D2-A2437CA31F46}"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000C2A8-DC69-3040-ABE5-86A36AD763EF}" type="datetimeFigureOut">
              <a:rPr kumimoji="1" lang="ja-JP" altLang="en-US" smtClean="0"/>
              <a:t>2025/1/17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CB1597-9305-5E44-A0D2-A2437CA31F46}"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0C2A8-DC69-3040-ABE5-86A36AD763EF}" type="datetimeFigureOut">
              <a:rPr kumimoji="1" lang="ja-JP" altLang="en-US" smtClean="0"/>
              <a:t>2025/1/17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CB1597-9305-5E44-A0D2-A2437CA31F46}"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00C2A8-DC69-3040-ABE5-86A36AD763EF}" type="datetimeFigureOut">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CB1597-9305-5E44-A0D2-A2437CA31F46}"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00C2A8-DC69-3040-ABE5-86A36AD763EF}" type="datetimeFigureOut">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CB1597-9305-5E44-A0D2-A2437CA31F46}"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0C2A8-DC69-3040-ABE5-86A36AD763EF}" type="datetimeFigureOut">
              <a:rPr kumimoji="1" lang="ja-JP" altLang="en-US" smtClean="0"/>
              <a:t>2025/1/17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B1597-9305-5E44-A0D2-A2437CA31F46}" type="slidenum">
              <a:rPr kumimoji="1" lang="ja-JP" altLang="en-US" smtClean="0"/>
              <a:t>‹#›</a:t>
            </a:fld>
            <a:endParaRPr kumimoji="1" lang="ja-JP" altLang="en-US"/>
          </a:p>
        </p:txBody>
      </p:sp>
    </p:spTree>
    <p:extLst>
      <p:ext uri="{BB962C8B-B14F-4D97-AF65-F5344CB8AC3E}">
        <p14:creationId xmlns:p14="http://schemas.microsoft.com/office/powerpoint/2010/main" val="301126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hyperlink" Target="https://forms.office.com/r/JBLMUmXWnc" TargetMode="Externa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6000">
              <a:schemeClr val="accent1">
                <a:lumMod val="0"/>
                <a:lumOff val="100000"/>
              </a:schemeClr>
            </a:gs>
            <a:gs pos="98000">
              <a:schemeClr val="accent2">
                <a:lumMod val="20000"/>
                <a:lumOff val="80000"/>
              </a:schemeClr>
            </a:gs>
          </a:gsLst>
          <a:path path="circle">
            <a:fillToRect r="100000" b="100000"/>
          </a:path>
        </a:gradFill>
        <a:effectLst/>
      </p:bgPr>
    </p:bg>
    <p:spTree>
      <p:nvGrpSpPr>
        <p:cNvPr id="1" name=""/>
        <p:cNvGrpSpPr/>
        <p:nvPr/>
      </p:nvGrpSpPr>
      <p:grpSpPr>
        <a:xfrm>
          <a:off x="0" y="0"/>
          <a:ext cx="0" cy="0"/>
          <a:chOff x="0" y="0"/>
          <a:chExt cx="0" cy="0"/>
        </a:xfrm>
      </p:grpSpPr>
      <p:sp>
        <p:nvSpPr>
          <p:cNvPr id="26" name="角丸四角形 25"/>
          <p:cNvSpPr/>
          <p:nvPr/>
        </p:nvSpPr>
        <p:spPr>
          <a:xfrm>
            <a:off x="6201026" y="1730647"/>
            <a:ext cx="2846963" cy="1293298"/>
          </a:xfrm>
          <a:prstGeom prst="roundRect">
            <a:avLst/>
          </a:prstGeom>
          <a:noFill/>
          <a:ln w="63500">
            <a:solidFill>
              <a:srgbClr val="92050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290691" y="1849776"/>
            <a:ext cx="877163" cy="369332"/>
          </a:xfrm>
          <a:prstGeom prst="rect">
            <a:avLst/>
          </a:prstGeom>
          <a:noFill/>
        </p:spPr>
        <p:txBody>
          <a:bodyPr wrap="none" rtlCol="0">
            <a:spAutoFit/>
          </a:bodyPr>
          <a:lstStyle/>
          <a:p>
            <a:r>
              <a:rPr lang="ja-JP" altLang="en-US" b="1">
                <a:solidFill>
                  <a:srgbClr val="920506"/>
                </a:solidFill>
              </a:rPr>
              <a:t>時間割</a:t>
            </a:r>
            <a:endParaRPr lang="ja-JP" altLang="en-US" b="1" dirty="0">
              <a:solidFill>
                <a:srgbClr val="920506"/>
              </a:solidFill>
            </a:endParaRPr>
          </a:p>
        </p:txBody>
      </p:sp>
      <p:sp>
        <p:nvSpPr>
          <p:cNvPr id="17" name="テキスト ボックス 16"/>
          <p:cNvSpPr txBox="1"/>
          <p:nvPr/>
        </p:nvSpPr>
        <p:spPr>
          <a:xfrm>
            <a:off x="7078190" y="1797292"/>
            <a:ext cx="2089807" cy="461665"/>
          </a:xfrm>
          <a:prstGeom prst="rect">
            <a:avLst/>
          </a:prstGeom>
          <a:noFill/>
        </p:spPr>
        <p:txBody>
          <a:bodyPr wrap="square" rtlCol="0">
            <a:spAutoFit/>
          </a:bodyPr>
          <a:lstStyle/>
          <a:p>
            <a:r>
              <a:rPr lang="ja-JP" altLang="en-US" sz="1200" b="1">
                <a:solidFill>
                  <a:srgbClr val="920506"/>
                </a:solidFill>
              </a:rPr>
              <a:t>月曜日</a:t>
            </a:r>
            <a:r>
              <a:rPr lang="en-US" altLang="ja-JP" sz="1200" b="1" dirty="0">
                <a:solidFill>
                  <a:srgbClr val="920506"/>
                </a:solidFill>
              </a:rPr>
              <a:t>〜</a:t>
            </a:r>
            <a:r>
              <a:rPr lang="ja-JP" altLang="en-US" sz="1200" b="1">
                <a:solidFill>
                  <a:srgbClr val="920506"/>
                </a:solidFill>
              </a:rPr>
              <a:t>木曜日は３コマ</a:t>
            </a:r>
            <a:endParaRPr lang="en-US" altLang="ja-JP" sz="1200" b="1" dirty="0">
              <a:solidFill>
                <a:srgbClr val="920506"/>
              </a:solidFill>
            </a:endParaRPr>
          </a:p>
          <a:p>
            <a:r>
              <a:rPr lang="ja-JP" altLang="en-US" sz="1200" b="1">
                <a:solidFill>
                  <a:srgbClr val="920506"/>
                </a:solidFill>
              </a:rPr>
              <a:t>金曜日は午前２コマのみ</a:t>
            </a:r>
            <a:endParaRPr lang="en-US" altLang="ja-JP" sz="1200" b="1" dirty="0">
              <a:solidFill>
                <a:srgbClr val="920506"/>
              </a:solidFill>
            </a:endParaRPr>
          </a:p>
        </p:txBody>
      </p:sp>
      <p:sp>
        <p:nvSpPr>
          <p:cNvPr id="18" name="テキスト ボックス 17"/>
          <p:cNvSpPr txBox="1"/>
          <p:nvPr/>
        </p:nvSpPr>
        <p:spPr>
          <a:xfrm>
            <a:off x="6222089" y="2212791"/>
            <a:ext cx="2787879" cy="738664"/>
          </a:xfrm>
          <a:prstGeom prst="rect">
            <a:avLst/>
          </a:prstGeom>
          <a:noFill/>
        </p:spPr>
        <p:txBody>
          <a:bodyPr wrap="none" rtlCol="0">
            <a:spAutoFit/>
          </a:bodyPr>
          <a:lstStyle/>
          <a:p>
            <a:r>
              <a:rPr lang="en-US" altLang="ja-JP" sz="1400" dirty="0">
                <a:solidFill>
                  <a:srgbClr val="920506"/>
                </a:solidFill>
              </a:rPr>
              <a:t>9:00 - 10:20   Writing &amp; Grammar</a:t>
            </a:r>
          </a:p>
          <a:p>
            <a:r>
              <a:rPr lang="en-US" altLang="ja-JP" sz="1400" dirty="0">
                <a:solidFill>
                  <a:srgbClr val="920506"/>
                </a:solidFill>
              </a:rPr>
              <a:t>10:40 - 12:00</a:t>
            </a:r>
            <a:r>
              <a:rPr lang="ja-JP" altLang="en-US" sz="1400">
                <a:solidFill>
                  <a:srgbClr val="920506"/>
                </a:solidFill>
              </a:rPr>
              <a:t> </a:t>
            </a:r>
            <a:r>
              <a:rPr lang="en-US" altLang="ja-JP" sz="1400" dirty="0">
                <a:solidFill>
                  <a:srgbClr val="920506"/>
                </a:solidFill>
              </a:rPr>
              <a:t>Reading &amp; Vocabulary</a:t>
            </a:r>
          </a:p>
          <a:p>
            <a:r>
              <a:rPr lang="en-US" altLang="ja-JP" sz="1400" dirty="0">
                <a:solidFill>
                  <a:srgbClr val="920506"/>
                </a:solidFill>
              </a:rPr>
              <a:t>1:20 - 3:00      Speaking &amp; Listening</a:t>
            </a:r>
            <a:endParaRPr lang="ja-JP" altLang="en-US" sz="1400" dirty="0">
              <a:solidFill>
                <a:srgbClr val="920506"/>
              </a:solidFill>
            </a:endParaRPr>
          </a:p>
        </p:txBody>
      </p:sp>
      <p:sp>
        <p:nvSpPr>
          <p:cNvPr id="21" name="テキスト ボックス 20"/>
          <p:cNvSpPr txBox="1"/>
          <p:nvPr/>
        </p:nvSpPr>
        <p:spPr>
          <a:xfrm>
            <a:off x="3362485" y="4780671"/>
            <a:ext cx="5545350" cy="1384995"/>
          </a:xfrm>
          <a:prstGeom prst="rect">
            <a:avLst/>
          </a:prstGeom>
          <a:noFill/>
        </p:spPr>
        <p:txBody>
          <a:bodyPr wrap="square" rtlCol="0">
            <a:spAutoFit/>
          </a:bodyPr>
          <a:lstStyle/>
          <a:p>
            <a:r>
              <a:rPr kumimoji="1" lang="ja-JP" altLang="en-US" sz="1200" b="1" dirty="0">
                <a:solidFill>
                  <a:schemeClr val="accent5">
                    <a:lumMod val="50000"/>
                  </a:schemeClr>
                </a:solidFill>
              </a:rPr>
              <a:t>サウスカロライナ大学は、米国サウスカロライナ州の州都コロンビア市にある、米国で最も古い州立大学の一つで、</a:t>
            </a:r>
            <a:r>
              <a:rPr kumimoji="1" lang="en-US" altLang="ja-JP" sz="1200" b="1" dirty="0">
                <a:solidFill>
                  <a:schemeClr val="accent5">
                    <a:lumMod val="50000"/>
                  </a:schemeClr>
                </a:solidFill>
              </a:rPr>
              <a:t>1801</a:t>
            </a:r>
            <a:r>
              <a:rPr kumimoji="1" lang="ja-JP" altLang="en-US" sz="1200" b="1" dirty="0">
                <a:solidFill>
                  <a:schemeClr val="accent5">
                    <a:lumMod val="50000"/>
                  </a:schemeClr>
                </a:solidFill>
              </a:rPr>
              <a:t>年に開校しました。当大学付属の英語学校</a:t>
            </a:r>
            <a:r>
              <a:rPr kumimoji="1" lang="en-US" altLang="ja-JP" sz="1200" b="1" dirty="0">
                <a:solidFill>
                  <a:schemeClr val="accent5">
                    <a:lumMod val="50000"/>
                  </a:schemeClr>
                </a:solidFill>
              </a:rPr>
              <a:t> English Programs for Internationals (EPI) </a:t>
            </a:r>
            <a:r>
              <a:rPr kumimoji="1" lang="ja-JP" altLang="en-US" sz="1200" b="1" dirty="0">
                <a:solidFill>
                  <a:schemeClr val="accent5">
                    <a:lumMod val="50000"/>
                  </a:schemeClr>
                </a:solidFill>
              </a:rPr>
              <a:t>は、指導とサービスの質において一定の基準を満たす大学のみによって構成される</a:t>
            </a:r>
            <a:r>
              <a:rPr kumimoji="1" lang="en-US" altLang="ja-JP" sz="1200" b="1" dirty="0">
                <a:solidFill>
                  <a:schemeClr val="accent5">
                    <a:lumMod val="50000"/>
                  </a:schemeClr>
                </a:solidFill>
              </a:rPr>
              <a:t>UCIEP</a:t>
            </a:r>
            <a:r>
              <a:rPr kumimoji="1" lang="ja-JP" altLang="en-US" sz="1200" b="1" dirty="0">
                <a:solidFill>
                  <a:schemeClr val="accent5">
                    <a:lumMod val="50000"/>
                  </a:schemeClr>
                </a:solidFill>
              </a:rPr>
              <a:t>（全米大学集中英語講座連盟）の加盟校です。キャンパス内には複数の食堂やカフェ、クリニック、図書館（</a:t>
            </a:r>
            <a:r>
              <a:rPr lang="ja-JP" altLang="en-US" sz="1200" b="1" dirty="0">
                <a:solidFill>
                  <a:schemeClr val="accent5">
                    <a:lumMod val="50000"/>
                  </a:schemeClr>
                </a:solidFill>
              </a:rPr>
              <a:t>夜</a:t>
            </a:r>
            <a:r>
              <a:rPr lang="en-US" altLang="ja-JP" sz="1200" b="1" dirty="0">
                <a:solidFill>
                  <a:schemeClr val="accent5">
                    <a:lumMod val="50000"/>
                  </a:schemeClr>
                </a:solidFill>
              </a:rPr>
              <a:t>0:00</a:t>
            </a:r>
            <a:r>
              <a:rPr lang="ja-JP" altLang="en-US" sz="1200" b="1" dirty="0">
                <a:solidFill>
                  <a:schemeClr val="accent5">
                    <a:lumMod val="50000"/>
                  </a:schemeClr>
                </a:solidFill>
              </a:rPr>
              <a:t>まで開館）、郵便局などがあり、また大学から徒歩圏内にカフェ、レストラン、ファーストフード、薬局（生活雑貨）などがあります。</a:t>
            </a:r>
            <a:endParaRPr kumimoji="1" lang="ja-JP" altLang="en-US" sz="1200" b="1" dirty="0">
              <a:solidFill>
                <a:schemeClr val="accent5">
                  <a:lumMod val="50000"/>
                </a:schemeClr>
              </a:solidFill>
            </a:endParaRPr>
          </a:p>
        </p:txBody>
      </p:sp>
      <p:pic>
        <p:nvPicPr>
          <p:cNvPr id="25" name="図 24"/>
          <p:cNvPicPr>
            <a:picLocks noChangeAspect="1"/>
          </p:cNvPicPr>
          <p:nvPr/>
        </p:nvPicPr>
        <p:blipFill>
          <a:blip r:embed="rId2"/>
          <a:stretch>
            <a:fillRect/>
          </a:stretch>
        </p:blipFill>
        <p:spPr>
          <a:xfrm>
            <a:off x="2070586" y="3190351"/>
            <a:ext cx="1906107" cy="1430412"/>
          </a:xfrm>
          <a:prstGeom prst="rect">
            <a:avLst/>
          </a:prstGeom>
        </p:spPr>
      </p:pic>
      <p:sp>
        <p:nvSpPr>
          <p:cNvPr id="27" name="テキスト ボックス 26"/>
          <p:cNvSpPr txBox="1"/>
          <p:nvPr/>
        </p:nvSpPr>
        <p:spPr>
          <a:xfrm>
            <a:off x="2900855" y="2349062"/>
            <a:ext cx="184731" cy="369332"/>
          </a:xfrm>
          <a:prstGeom prst="rect">
            <a:avLst/>
          </a:prstGeom>
          <a:noFill/>
        </p:spPr>
        <p:txBody>
          <a:bodyPr wrap="none" rtlCol="0">
            <a:spAutoFit/>
          </a:bodyPr>
          <a:lstStyle/>
          <a:p>
            <a:endParaRPr kumimoji="1" lang="ja-JP" altLang="en-US" dirty="0"/>
          </a:p>
        </p:txBody>
      </p:sp>
      <p:pic>
        <p:nvPicPr>
          <p:cNvPr id="29" name="図 28"/>
          <p:cNvPicPr>
            <a:picLocks noChangeAspect="1"/>
          </p:cNvPicPr>
          <p:nvPr/>
        </p:nvPicPr>
        <p:blipFill>
          <a:blip r:embed="rId3"/>
          <a:stretch>
            <a:fillRect/>
          </a:stretch>
        </p:blipFill>
        <p:spPr>
          <a:xfrm>
            <a:off x="6936413" y="3189711"/>
            <a:ext cx="2120230" cy="1410917"/>
          </a:xfrm>
          <a:prstGeom prst="rect">
            <a:avLst/>
          </a:prstGeom>
        </p:spPr>
      </p:pic>
      <p:sp>
        <p:nvSpPr>
          <p:cNvPr id="4" name="正方形/長方形 3">
            <a:extLst>
              <a:ext uri="{FF2B5EF4-FFF2-40B4-BE49-F238E27FC236}">
                <a16:creationId xmlns:a16="http://schemas.microsoft.com/office/drawing/2014/main" id="{14209B00-0E63-877B-047E-8DA7130664CE}"/>
              </a:ext>
            </a:extLst>
          </p:cNvPr>
          <p:cNvSpPr/>
          <p:nvPr/>
        </p:nvSpPr>
        <p:spPr>
          <a:xfrm>
            <a:off x="0" y="0"/>
            <a:ext cx="9144000" cy="1594338"/>
          </a:xfrm>
          <a:prstGeom prst="rect">
            <a:avLst/>
          </a:prstGeom>
          <a:solidFill>
            <a:srgbClr val="920506"/>
          </a:solidFill>
          <a:ln>
            <a:gradFill>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27FB9E6-B07F-1611-35BD-7602873C237B}"/>
              </a:ext>
            </a:extLst>
          </p:cNvPr>
          <p:cNvSpPr txBox="1"/>
          <p:nvPr/>
        </p:nvSpPr>
        <p:spPr>
          <a:xfrm>
            <a:off x="51686" y="119716"/>
            <a:ext cx="9417963" cy="646331"/>
          </a:xfrm>
          <a:prstGeom prst="rect">
            <a:avLst/>
          </a:prstGeom>
          <a:noFill/>
        </p:spPr>
        <p:txBody>
          <a:bodyPr wrap="none" rtlCol="0">
            <a:spAutoFit/>
          </a:bodyPr>
          <a:lstStyle/>
          <a:p>
            <a:r>
              <a:rPr kumimoji="1" lang="ja-JP" altLang="en-US" sz="3500" b="1" dirty="0">
                <a:solidFill>
                  <a:schemeClr val="bg1"/>
                </a:solidFill>
                <a:effectLst/>
              </a:rPr>
              <a:t>サウスカロライナ大学語学・異文化理解研修</a:t>
            </a:r>
          </a:p>
        </p:txBody>
      </p:sp>
      <p:sp>
        <p:nvSpPr>
          <p:cNvPr id="6" name="テキスト ボックス 5">
            <a:extLst>
              <a:ext uri="{FF2B5EF4-FFF2-40B4-BE49-F238E27FC236}">
                <a16:creationId xmlns:a16="http://schemas.microsoft.com/office/drawing/2014/main" id="{D655BA9A-EFFD-DA3F-2810-F659E3AFB2EA}"/>
              </a:ext>
            </a:extLst>
          </p:cNvPr>
          <p:cNvSpPr txBox="1"/>
          <p:nvPr/>
        </p:nvSpPr>
        <p:spPr>
          <a:xfrm>
            <a:off x="1049064" y="731873"/>
            <a:ext cx="6862776" cy="523220"/>
          </a:xfrm>
          <a:prstGeom prst="rect">
            <a:avLst/>
          </a:prstGeom>
          <a:noFill/>
        </p:spPr>
        <p:txBody>
          <a:bodyPr wrap="none" rtlCol="0">
            <a:spAutoFit/>
          </a:bodyPr>
          <a:lstStyle/>
          <a:p>
            <a:r>
              <a:rPr kumimoji="1" lang="en-US" altLang="ja-JP" sz="2800" b="1" dirty="0">
                <a:solidFill>
                  <a:schemeClr val="bg1"/>
                </a:solidFill>
                <a:effectLst/>
              </a:rPr>
              <a:t>6</a:t>
            </a:r>
            <a:r>
              <a:rPr kumimoji="1" lang="ja-JP" altLang="en-US" sz="2800" b="1" dirty="0">
                <a:solidFill>
                  <a:schemeClr val="bg1"/>
                </a:solidFill>
                <a:effectLst/>
              </a:rPr>
              <a:t>週間：</a:t>
            </a:r>
            <a:r>
              <a:rPr kumimoji="1" lang="en-US" altLang="ja-JP" sz="2800" b="1" dirty="0">
                <a:solidFill>
                  <a:schemeClr val="bg1"/>
                </a:solidFill>
                <a:effectLst/>
              </a:rPr>
              <a:t>2025</a:t>
            </a:r>
            <a:r>
              <a:rPr kumimoji="1" lang="ja-JP" altLang="en-US" sz="2800" b="1" dirty="0">
                <a:solidFill>
                  <a:schemeClr val="bg1"/>
                </a:solidFill>
                <a:effectLst/>
              </a:rPr>
              <a:t>年</a:t>
            </a:r>
            <a:r>
              <a:rPr kumimoji="1" lang="en-US" altLang="ja-JP" sz="2800" b="1" dirty="0">
                <a:solidFill>
                  <a:schemeClr val="bg1"/>
                </a:solidFill>
                <a:effectLst/>
              </a:rPr>
              <a:t>8</a:t>
            </a:r>
            <a:r>
              <a:rPr kumimoji="1" lang="ja-JP" altLang="en-US" sz="2800" b="1" dirty="0">
                <a:solidFill>
                  <a:schemeClr val="bg1"/>
                </a:solidFill>
                <a:effectLst/>
              </a:rPr>
              <a:t>月</a:t>
            </a:r>
            <a:r>
              <a:rPr kumimoji="1" lang="en-US" altLang="ja-JP" sz="2800" b="1" dirty="0">
                <a:solidFill>
                  <a:schemeClr val="bg1"/>
                </a:solidFill>
                <a:effectLst/>
              </a:rPr>
              <a:t>18</a:t>
            </a:r>
            <a:r>
              <a:rPr kumimoji="1" lang="ja-JP" altLang="en-US" sz="2800" b="1" dirty="0">
                <a:solidFill>
                  <a:schemeClr val="bg1"/>
                </a:solidFill>
                <a:effectLst/>
              </a:rPr>
              <a:t>日</a:t>
            </a:r>
            <a:r>
              <a:rPr kumimoji="1" lang="en-US" altLang="ja-JP" sz="2800" b="1" dirty="0">
                <a:solidFill>
                  <a:schemeClr val="bg1"/>
                </a:solidFill>
                <a:effectLst/>
              </a:rPr>
              <a:t>〜9</a:t>
            </a:r>
            <a:r>
              <a:rPr kumimoji="1" lang="ja-JP" altLang="en-US" sz="2800" b="1" dirty="0">
                <a:solidFill>
                  <a:schemeClr val="bg1"/>
                </a:solidFill>
                <a:effectLst/>
              </a:rPr>
              <a:t>月</a:t>
            </a:r>
            <a:r>
              <a:rPr lang="en-US" altLang="ja-JP" sz="2800" b="1" dirty="0">
                <a:solidFill>
                  <a:schemeClr val="bg1"/>
                </a:solidFill>
              </a:rPr>
              <a:t>26</a:t>
            </a:r>
            <a:r>
              <a:rPr kumimoji="1" lang="ja-JP" altLang="en-US" sz="2800" b="1" dirty="0">
                <a:solidFill>
                  <a:schemeClr val="bg1"/>
                </a:solidFill>
                <a:effectLst/>
              </a:rPr>
              <a:t>日（予定）</a:t>
            </a:r>
          </a:p>
        </p:txBody>
      </p:sp>
      <p:sp>
        <p:nvSpPr>
          <p:cNvPr id="7" name="テキスト ボックス 6">
            <a:extLst>
              <a:ext uri="{FF2B5EF4-FFF2-40B4-BE49-F238E27FC236}">
                <a16:creationId xmlns:a16="http://schemas.microsoft.com/office/drawing/2014/main" id="{35B20498-C46F-FADC-BB86-59845380387B}"/>
              </a:ext>
            </a:extLst>
          </p:cNvPr>
          <p:cNvSpPr txBox="1"/>
          <p:nvPr/>
        </p:nvSpPr>
        <p:spPr>
          <a:xfrm>
            <a:off x="197998" y="1200523"/>
            <a:ext cx="9125340" cy="307777"/>
          </a:xfrm>
          <a:prstGeom prst="rect">
            <a:avLst/>
          </a:prstGeom>
          <a:noFill/>
        </p:spPr>
        <p:txBody>
          <a:bodyPr wrap="square" rtlCol="0">
            <a:spAutoFit/>
          </a:bodyPr>
          <a:lstStyle/>
          <a:p>
            <a:r>
              <a:rPr lang="ja-JP" altLang="en-US" sz="1400" b="1" dirty="0">
                <a:solidFill>
                  <a:schemeClr val="bg1"/>
                </a:solidFill>
              </a:rPr>
              <a:t>三重大学国際交流センター主催　</a:t>
            </a:r>
            <a:r>
              <a:rPr kumimoji="1" lang="ja-JP" altLang="en-US" sz="1400" b="1" dirty="0">
                <a:solidFill>
                  <a:schemeClr val="bg1"/>
                </a:solidFill>
              </a:rPr>
              <a:t>問合せ：</a:t>
            </a:r>
            <a:r>
              <a:rPr lang="ja-JP" altLang="en-US" sz="1400" b="1" dirty="0">
                <a:solidFill>
                  <a:schemeClr val="bg1"/>
                </a:solidFill>
              </a:rPr>
              <a:t>国際交流チーム（担当）竹内</a:t>
            </a:r>
            <a:r>
              <a:rPr lang="en-US" altLang="ja-JP" sz="1400" b="1" dirty="0">
                <a:solidFill>
                  <a:schemeClr val="bg1"/>
                </a:solidFill>
              </a:rPr>
              <a:t> </a:t>
            </a:r>
            <a:r>
              <a:rPr kumimoji="1" lang="en-US" altLang="ja-JP" sz="1400" b="1" dirty="0">
                <a:solidFill>
                  <a:schemeClr val="bg1"/>
                </a:solidFill>
              </a:rPr>
              <a:t>059-231-9804</a:t>
            </a:r>
            <a:r>
              <a:rPr lang="ja-JP" altLang="en-US" sz="1400" b="1" dirty="0">
                <a:solidFill>
                  <a:schemeClr val="bg1"/>
                </a:solidFill>
              </a:rPr>
              <a:t> </a:t>
            </a:r>
            <a:r>
              <a:rPr lang="en-US" altLang="ja-JP" sz="1400" b="1" dirty="0">
                <a:solidFill>
                  <a:schemeClr val="bg1"/>
                </a:solidFill>
              </a:rPr>
              <a:t>/ </a:t>
            </a:r>
            <a:r>
              <a:rPr lang="en-US" altLang="ja-JP" sz="1400" b="1" dirty="0" err="1">
                <a:solidFill>
                  <a:schemeClr val="bg1"/>
                </a:solidFill>
              </a:rPr>
              <a:t>kokusai@ab.mie-u.ac.jp</a:t>
            </a:r>
            <a:endParaRPr lang="en-US" altLang="ja-JP" sz="1400" b="1" dirty="0">
              <a:solidFill>
                <a:schemeClr val="bg1"/>
              </a:solidFill>
            </a:endParaRPr>
          </a:p>
        </p:txBody>
      </p:sp>
      <p:pic>
        <p:nvPicPr>
          <p:cNvPr id="8" name="図 7">
            <a:extLst>
              <a:ext uri="{FF2B5EF4-FFF2-40B4-BE49-F238E27FC236}">
                <a16:creationId xmlns:a16="http://schemas.microsoft.com/office/drawing/2014/main" id="{C309386B-5B6F-B7E4-6AFC-6633219E1A86}"/>
              </a:ext>
            </a:extLst>
          </p:cNvPr>
          <p:cNvPicPr>
            <a:picLocks noChangeAspect="1"/>
          </p:cNvPicPr>
          <p:nvPr/>
        </p:nvPicPr>
        <p:blipFill>
          <a:blip r:embed="rId4">
            <a:alphaModFix/>
          </a:blip>
          <a:stretch>
            <a:fillRect/>
          </a:stretch>
        </p:blipFill>
        <p:spPr>
          <a:xfrm>
            <a:off x="96011" y="3191182"/>
            <a:ext cx="1906107" cy="1429581"/>
          </a:xfrm>
          <a:prstGeom prst="rect">
            <a:avLst/>
          </a:prstGeom>
        </p:spPr>
      </p:pic>
      <p:pic>
        <p:nvPicPr>
          <p:cNvPr id="9" name="図 8">
            <a:extLst>
              <a:ext uri="{FF2B5EF4-FFF2-40B4-BE49-F238E27FC236}">
                <a16:creationId xmlns:a16="http://schemas.microsoft.com/office/drawing/2014/main" id="{79D417E6-09F0-8CBD-F0FC-38116547166A}"/>
              </a:ext>
            </a:extLst>
          </p:cNvPr>
          <p:cNvPicPr>
            <a:picLocks noChangeAspect="1"/>
          </p:cNvPicPr>
          <p:nvPr/>
        </p:nvPicPr>
        <p:blipFill>
          <a:blip r:embed="rId5"/>
          <a:stretch>
            <a:fillRect/>
          </a:stretch>
        </p:blipFill>
        <p:spPr>
          <a:xfrm>
            <a:off x="4045161" y="3190350"/>
            <a:ext cx="2816127" cy="1430413"/>
          </a:xfrm>
          <a:prstGeom prst="rect">
            <a:avLst/>
          </a:prstGeom>
        </p:spPr>
      </p:pic>
      <p:sp>
        <p:nvSpPr>
          <p:cNvPr id="13" name="テキスト ボックス 12">
            <a:extLst>
              <a:ext uri="{FF2B5EF4-FFF2-40B4-BE49-F238E27FC236}">
                <a16:creationId xmlns:a16="http://schemas.microsoft.com/office/drawing/2014/main" id="{0DF8D6F9-E76D-ED73-1893-92A3C0277D3A}"/>
              </a:ext>
            </a:extLst>
          </p:cNvPr>
          <p:cNvSpPr txBox="1"/>
          <p:nvPr/>
        </p:nvSpPr>
        <p:spPr>
          <a:xfrm>
            <a:off x="96010" y="1707188"/>
            <a:ext cx="6342367" cy="1384995"/>
          </a:xfrm>
          <a:prstGeom prst="rect">
            <a:avLst/>
          </a:prstGeom>
          <a:noFill/>
        </p:spPr>
        <p:txBody>
          <a:bodyPr wrap="square" rtlCol="0">
            <a:spAutoFit/>
          </a:bodyPr>
          <a:lstStyle/>
          <a:p>
            <a:r>
              <a:rPr kumimoji="1" lang="ja-JP" altLang="en-US" sz="1400" b="1" dirty="0">
                <a:ln w="1270">
                  <a:noFill/>
                </a:ln>
                <a:solidFill>
                  <a:srgbClr val="920506"/>
                </a:solidFill>
                <a:effectLst>
                  <a:glow>
                    <a:schemeClr val="tx1"/>
                  </a:glow>
                </a:effectLst>
              </a:rPr>
              <a:t>研修参加申込締切：</a:t>
            </a:r>
            <a:r>
              <a:rPr kumimoji="1" lang="en-US" altLang="ja-JP" sz="1400" b="1" dirty="0">
                <a:ln w="1270">
                  <a:noFill/>
                </a:ln>
                <a:solidFill>
                  <a:srgbClr val="920506"/>
                </a:solidFill>
                <a:effectLst>
                  <a:glow>
                    <a:schemeClr val="tx1"/>
                  </a:glow>
                </a:effectLst>
              </a:rPr>
              <a:t>3</a:t>
            </a:r>
            <a:r>
              <a:rPr kumimoji="1" lang="ja-JP" altLang="en-US" sz="1400" b="1" dirty="0">
                <a:ln w="1270">
                  <a:noFill/>
                </a:ln>
                <a:solidFill>
                  <a:srgbClr val="920506"/>
                </a:solidFill>
                <a:effectLst>
                  <a:glow>
                    <a:schemeClr val="tx1"/>
                  </a:glow>
                </a:effectLst>
              </a:rPr>
              <a:t>月</a:t>
            </a:r>
            <a:r>
              <a:rPr kumimoji="1" lang="en-US" altLang="ja-JP" sz="1400" b="1" dirty="0">
                <a:ln w="1270">
                  <a:noFill/>
                </a:ln>
                <a:solidFill>
                  <a:srgbClr val="920506"/>
                </a:solidFill>
                <a:effectLst>
                  <a:glow>
                    <a:schemeClr val="tx1"/>
                  </a:glow>
                </a:effectLst>
              </a:rPr>
              <a:t>23</a:t>
            </a:r>
            <a:r>
              <a:rPr kumimoji="1" lang="ja-JP" altLang="en-US" sz="1400" b="1" dirty="0">
                <a:ln w="1270">
                  <a:noFill/>
                </a:ln>
                <a:solidFill>
                  <a:srgbClr val="920506"/>
                </a:solidFill>
                <a:effectLst>
                  <a:glow>
                    <a:schemeClr val="tx1"/>
                  </a:glow>
                </a:effectLst>
              </a:rPr>
              <a:t>日（日）</a:t>
            </a:r>
            <a:r>
              <a:rPr kumimoji="1" lang="en-US" altLang="ja-JP" sz="1400" b="1" dirty="0">
                <a:ln w="1270">
                  <a:noFill/>
                </a:ln>
                <a:solidFill>
                  <a:srgbClr val="920506"/>
                </a:solidFill>
                <a:effectLst>
                  <a:glow>
                    <a:schemeClr val="tx1"/>
                  </a:glow>
                </a:effectLst>
              </a:rPr>
              <a:t>24:00</a:t>
            </a:r>
            <a:endParaRPr kumimoji="1" lang="ja-JP" altLang="en-US" sz="1400" b="1" dirty="0">
              <a:ln w="1270">
                <a:noFill/>
              </a:ln>
              <a:solidFill>
                <a:srgbClr val="920506"/>
              </a:solidFill>
              <a:effectLst>
                <a:glow>
                  <a:schemeClr val="tx1"/>
                </a:glow>
              </a:effectLst>
            </a:endParaRPr>
          </a:p>
          <a:p>
            <a:r>
              <a:rPr lang="ja-JP" altLang="en-US" sz="1400" b="1" dirty="0">
                <a:ln w="0">
                  <a:noFill/>
                </a:ln>
                <a:solidFill>
                  <a:srgbClr val="920506"/>
                </a:solidFill>
              </a:rPr>
              <a:t>現地受入校：サウスカロライナ大学</a:t>
            </a:r>
            <a:r>
              <a:rPr lang="en-US" altLang="ja-JP" sz="1400" b="1" dirty="0">
                <a:ln w="0">
                  <a:noFill/>
                </a:ln>
                <a:solidFill>
                  <a:srgbClr val="920506"/>
                </a:solidFill>
              </a:rPr>
              <a:t> English Programs for Internationals (EPI)</a:t>
            </a:r>
          </a:p>
          <a:p>
            <a:r>
              <a:rPr lang="ja-JP" altLang="en-US" sz="1400" b="1" dirty="0">
                <a:ln w="0">
                  <a:noFill/>
                </a:ln>
                <a:solidFill>
                  <a:srgbClr val="920506"/>
                </a:solidFill>
              </a:rPr>
              <a:t>　＊サウスカロライナ大学附属の</a:t>
            </a:r>
            <a:r>
              <a:rPr lang="en-US" altLang="ja-JP" sz="1400" b="1" dirty="0">
                <a:ln w="0">
                  <a:noFill/>
                </a:ln>
                <a:solidFill>
                  <a:srgbClr val="920506"/>
                </a:solidFill>
              </a:rPr>
              <a:t>EPI</a:t>
            </a:r>
            <a:r>
              <a:rPr lang="ja-JP" altLang="en-US" sz="1400" b="1" dirty="0">
                <a:ln w="0">
                  <a:noFill/>
                </a:ln>
                <a:solidFill>
                  <a:srgbClr val="920506"/>
                </a:solidFill>
              </a:rPr>
              <a:t>は、外国人のための英語学校で、様々　</a:t>
            </a:r>
            <a:endParaRPr lang="en-US" altLang="ja-JP" sz="1400" b="1" dirty="0">
              <a:ln w="0">
                <a:noFill/>
              </a:ln>
              <a:solidFill>
                <a:srgbClr val="920506"/>
              </a:solidFill>
            </a:endParaRPr>
          </a:p>
          <a:p>
            <a:r>
              <a:rPr lang="ja-JP" altLang="en-US" sz="1400" b="1" dirty="0">
                <a:ln w="0">
                  <a:noFill/>
                </a:ln>
                <a:solidFill>
                  <a:srgbClr val="920506"/>
                </a:solidFill>
              </a:rPr>
              <a:t>　　な国の学生たちが一緒に勉強しています。少人数制クラス（約</a:t>
            </a:r>
            <a:r>
              <a:rPr lang="en-US" altLang="ja-JP" sz="1400" b="1" dirty="0">
                <a:ln w="0">
                  <a:noFill/>
                </a:ln>
                <a:solidFill>
                  <a:srgbClr val="920506"/>
                </a:solidFill>
              </a:rPr>
              <a:t>10</a:t>
            </a:r>
            <a:r>
              <a:rPr lang="ja-JP" altLang="en-US" sz="1400" b="1" dirty="0">
                <a:ln w="0">
                  <a:noFill/>
                </a:ln>
                <a:solidFill>
                  <a:srgbClr val="920506"/>
                </a:solidFill>
              </a:rPr>
              <a:t>～</a:t>
            </a:r>
            <a:r>
              <a:rPr lang="en-US" altLang="ja-JP" sz="1400" b="1" dirty="0">
                <a:ln w="0">
                  <a:noFill/>
                </a:ln>
                <a:solidFill>
                  <a:srgbClr val="920506"/>
                </a:solidFill>
              </a:rPr>
              <a:t>15</a:t>
            </a:r>
          </a:p>
          <a:p>
            <a:r>
              <a:rPr lang="ja-JP" altLang="en-US" sz="1400" b="1" dirty="0">
                <a:ln w="0">
                  <a:noFill/>
                </a:ln>
                <a:solidFill>
                  <a:srgbClr val="920506"/>
                </a:solidFill>
              </a:rPr>
              <a:t>　　人）で、同じクラスにいる日本人は</a:t>
            </a:r>
            <a:r>
              <a:rPr lang="en-US" altLang="ja-JP" sz="1400" b="1" dirty="0">
                <a:ln w="0">
                  <a:noFill/>
                </a:ln>
                <a:solidFill>
                  <a:srgbClr val="920506"/>
                </a:solidFill>
              </a:rPr>
              <a:t>2</a:t>
            </a:r>
            <a:r>
              <a:rPr lang="ja-JP" altLang="en-US" sz="1400" b="1" dirty="0">
                <a:ln w="0">
                  <a:noFill/>
                </a:ln>
                <a:solidFill>
                  <a:srgbClr val="920506"/>
                </a:solidFill>
              </a:rPr>
              <a:t>～</a:t>
            </a:r>
            <a:r>
              <a:rPr lang="en-US" altLang="ja-JP" sz="1400" b="1" dirty="0">
                <a:ln w="0">
                  <a:noFill/>
                </a:ln>
                <a:solidFill>
                  <a:srgbClr val="920506"/>
                </a:solidFill>
              </a:rPr>
              <a:t>3</a:t>
            </a:r>
            <a:r>
              <a:rPr lang="ja-JP" altLang="en-US" sz="1400" b="1" dirty="0">
                <a:ln w="0">
                  <a:noFill/>
                </a:ln>
                <a:solidFill>
                  <a:srgbClr val="920506"/>
                </a:solidFill>
              </a:rPr>
              <a:t>名になると予想されます。</a:t>
            </a:r>
            <a:endParaRPr lang="en-US" altLang="ja-JP" sz="1400" b="1" dirty="0">
              <a:ln w="0">
                <a:noFill/>
              </a:ln>
              <a:solidFill>
                <a:srgbClr val="920506"/>
              </a:solidFill>
            </a:endParaRPr>
          </a:p>
          <a:p>
            <a:r>
              <a:rPr lang="ja-JP" altLang="en-US" sz="1400" b="1" dirty="0">
                <a:ln w="0">
                  <a:noFill/>
                </a:ln>
                <a:solidFill>
                  <a:srgbClr val="920506"/>
                </a:solidFill>
              </a:rPr>
              <a:t>費用</a:t>
            </a:r>
            <a:r>
              <a:rPr lang="ja-JP" altLang="en-US" sz="1400" b="1" dirty="0">
                <a:ln w="0">
                  <a:noFill/>
                </a:ln>
                <a:solidFill>
                  <a:srgbClr val="920506"/>
                </a:solidFill>
                <a:effectLst/>
              </a:rPr>
              <a:t>：約</a:t>
            </a:r>
            <a:r>
              <a:rPr lang="en-US" altLang="ja-JP" sz="1400" b="1" dirty="0">
                <a:ln w="0">
                  <a:noFill/>
                </a:ln>
                <a:solidFill>
                  <a:srgbClr val="920506"/>
                </a:solidFill>
              </a:rPr>
              <a:t>130</a:t>
            </a:r>
            <a:r>
              <a:rPr lang="ja-JP" altLang="en-US" sz="1400" b="1" dirty="0">
                <a:ln w="0">
                  <a:noFill/>
                </a:ln>
                <a:solidFill>
                  <a:srgbClr val="920506"/>
                </a:solidFill>
                <a:effectLst/>
              </a:rPr>
              <a:t>万円（</a:t>
            </a:r>
            <a:r>
              <a:rPr lang="ja-JP" altLang="en-US" sz="1400" b="1" dirty="0">
                <a:ln w="0">
                  <a:noFill/>
                </a:ln>
                <a:solidFill>
                  <a:srgbClr val="920506"/>
                </a:solidFill>
              </a:rPr>
              <a:t>全て</a:t>
            </a:r>
            <a:r>
              <a:rPr lang="ja-JP" altLang="en-US" sz="1400" b="1" dirty="0">
                <a:ln w="0">
                  <a:noFill/>
                </a:ln>
                <a:solidFill>
                  <a:srgbClr val="920506"/>
                </a:solidFill>
                <a:effectLst/>
              </a:rPr>
              <a:t>の出費を含む：航空</a:t>
            </a:r>
            <a:r>
              <a:rPr lang="ja-JP" altLang="en-US" sz="1400" b="1" dirty="0">
                <a:ln w="0">
                  <a:noFill/>
                </a:ln>
                <a:solidFill>
                  <a:srgbClr val="920506"/>
                </a:solidFill>
              </a:rPr>
              <a:t>券</a:t>
            </a:r>
            <a:r>
              <a:rPr lang="ja-JP" altLang="en-US" sz="1400" b="1" dirty="0">
                <a:ln w="0">
                  <a:noFill/>
                </a:ln>
                <a:solidFill>
                  <a:srgbClr val="920506"/>
                </a:solidFill>
                <a:effectLst/>
              </a:rPr>
              <a:t>料金・</a:t>
            </a:r>
            <a:r>
              <a:rPr lang="ja-JP" altLang="en-US" sz="1400" b="1" dirty="0">
                <a:ln w="0">
                  <a:noFill/>
                </a:ln>
                <a:solidFill>
                  <a:srgbClr val="920506"/>
                </a:solidFill>
              </a:rPr>
              <a:t>授業料・宿泊費等</a:t>
            </a:r>
            <a:r>
              <a:rPr lang="ja-JP" altLang="en-US" sz="1400" b="1" dirty="0">
                <a:ln w="0">
                  <a:noFill/>
                </a:ln>
                <a:solidFill>
                  <a:srgbClr val="920506"/>
                </a:solidFill>
                <a:effectLst/>
              </a:rPr>
              <a:t>）</a:t>
            </a:r>
            <a:endParaRPr lang="en-US" altLang="ja-JP" sz="1400" b="1" dirty="0">
              <a:ln w="0">
                <a:noFill/>
              </a:ln>
              <a:solidFill>
                <a:srgbClr val="920506"/>
              </a:solidFill>
              <a:effectLst/>
            </a:endParaRPr>
          </a:p>
        </p:txBody>
      </p:sp>
      <p:sp>
        <p:nvSpPr>
          <p:cNvPr id="14" name="テキスト ボックス 13">
            <a:extLst>
              <a:ext uri="{FF2B5EF4-FFF2-40B4-BE49-F238E27FC236}">
                <a16:creationId xmlns:a16="http://schemas.microsoft.com/office/drawing/2014/main" id="{495C8E35-C54F-8979-D828-335391592E14}"/>
              </a:ext>
            </a:extLst>
          </p:cNvPr>
          <p:cNvSpPr txBox="1"/>
          <p:nvPr/>
        </p:nvSpPr>
        <p:spPr>
          <a:xfrm>
            <a:off x="236165" y="5220590"/>
            <a:ext cx="1756533" cy="1384995"/>
          </a:xfrm>
          <a:prstGeom prst="rect">
            <a:avLst/>
          </a:prstGeom>
          <a:noFill/>
          <a:ln>
            <a:noFill/>
          </a:ln>
        </p:spPr>
        <p:txBody>
          <a:bodyPr wrap="square" rtlCol="0">
            <a:spAutoFit/>
          </a:bodyPr>
          <a:lstStyle/>
          <a:p>
            <a:r>
              <a:rPr kumimoji="1" lang="en-US" altLang="ja-JP" sz="1400" b="1" dirty="0">
                <a:ln w="1270">
                  <a:noFill/>
                </a:ln>
                <a:solidFill>
                  <a:srgbClr val="005800"/>
                </a:solidFill>
                <a:effectLst>
                  <a:glow>
                    <a:schemeClr val="tx1"/>
                  </a:glow>
                </a:effectLst>
              </a:rPr>
              <a:t>2</a:t>
            </a:r>
            <a:r>
              <a:rPr kumimoji="1" lang="ja-JP" altLang="en-US" sz="1400" b="1" dirty="0">
                <a:ln w="1270">
                  <a:noFill/>
                </a:ln>
                <a:solidFill>
                  <a:srgbClr val="005800"/>
                </a:solidFill>
                <a:effectLst>
                  <a:glow>
                    <a:schemeClr val="tx1"/>
                  </a:glow>
                </a:effectLst>
              </a:rPr>
              <a:t>月</a:t>
            </a:r>
            <a:r>
              <a:rPr lang="en-US" altLang="ja-JP" sz="1400" b="1" dirty="0">
                <a:ln w="1270">
                  <a:noFill/>
                </a:ln>
                <a:solidFill>
                  <a:srgbClr val="005800"/>
                </a:solidFill>
                <a:effectLst>
                  <a:glow>
                    <a:schemeClr val="tx1"/>
                  </a:glow>
                </a:effectLst>
              </a:rPr>
              <a:t>13</a:t>
            </a:r>
            <a:r>
              <a:rPr kumimoji="1" lang="ja-JP" altLang="en-US" sz="1400" b="1" dirty="0">
                <a:ln w="1270">
                  <a:noFill/>
                </a:ln>
                <a:solidFill>
                  <a:srgbClr val="005800"/>
                </a:solidFill>
                <a:effectLst>
                  <a:glow>
                    <a:schemeClr val="tx1"/>
                  </a:glow>
                </a:effectLst>
              </a:rPr>
              <a:t>日（木）</a:t>
            </a:r>
            <a:endParaRPr kumimoji="1" lang="en-US" altLang="ja-JP" sz="1400" b="1" dirty="0">
              <a:ln w="1270">
                <a:noFill/>
              </a:ln>
              <a:solidFill>
                <a:srgbClr val="005800"/>
              </a:solidFill>
              <a:effectLst>
                <a:glow>
                  <a:schemeClr val="tx1"/>
                </a:glow>
              </a:effectLst>
            </a:endParaRPr>
          </a:p>
          <a:p>
            <a:r>
              <a:rPr kumimoji="1" lang="en-US" altLang="ja-JP" sz="1400" b="1" dirty="0">
                <a:ln w="1270">
                  <a:noFill/>
                </a:ln>
                <a:solidFill>
                  <a:srgbClr val="005800"/>
                </a:solidFill>
                <a:effectLst>
                  <a:glow>
                    <a:schemeClr val="tx1"/>
                  </a:glow>
                </a:effectLst>
              </a:rPr>
              <a:t>1</a:t>
            </a:r>
            <a:r>
              <a:rPr lang="en-US" altLang="ja-JP" sz="1400" b="1" dirty="0">
                <a:ln w="1270">
                  <a:noFill/>
                </a:ln>
                <a:solidFill>
                  <a:srgbClr val="005800"/>
                </a:solidFill>
                <a:effectLst>
                  <a:glow>
                    <a:schemeClr val="tx1"/>
                  </a:glow>
                </a:effectLst>
              </a:rPr>
              <a:t>3</a:t>
            </a:r>
            <a:r>
              <a:rPr kumimoji="1" lang="en-US" altLang="ja-JP" sz="1400" b="1" dirty="0">
                <a:ln w="1270">
                  <a:noFill/>
                </a:ln>
                <a:solidFill>
                  <a:srgbClr val="005800"/>
                </a:solidFill>
                <a:effectLst>
                  <a:glow>
                    <a:schemeClr val="tx1"/>
                  </a:glow>
                </a:effectLst>
              </a:rPr>
              <a:t>:00〜14:00</a:t>
            </a:r>
          </a:p>
          <a:p>
            <a:r>
              <a:rPr kumimoji="1" lang="ja-JP" altLang="en-US" sz="1400" b="1" dirty="0">
                <a:ln w="1270">
                  <a:noFill/>
                </a:ln>
                <a:solidFill>
                  <a:srgbClr val="005800"/>
                </a:solidFill>
                <a:effectLst>
                  <a:glow>
                    <a:schemeClr val="tx1"/>
                  </a:glow>
                </a:effectLst>
              </a:rPr>
              <a:t>＊説明会への参加申込は、当日</a:t>
            </a:r>
            <a:r>
              <a:rPr kumimoji="1" lang="en-US" altLang="ja-JP" sz="1400" b="1" dirty="0">
                <a:ln w="1270">
                  <a:noFill/>
                </a:ln>
                <a:solidFill>
                  <a:srgbClr val="005800"/>
                </a:solidFill>
                <a:effectLst>
                  <a:glow>
                    <a:schemeClr val="tx1"/>
                  </a:glow>
                </a:effectLst>
              </a:rPr>
              <a:t>10</a:t>
            </a:r>
            <a:r>
              <a:rPr kumimoji="1" lang="ja-JP" altLang="en-US" sz="1400" b="1" dirty="0">
                <a:ln w="1270">
                  <a:noFill/>
                </a:ln>
                <a:solidFill>
                  <a:srgbClr val="005800"/>
                </a:solidFill>
                <a:effectLst>
                  <a:glow>
                    <a:schemeClr val="tx1"/>
                  </a:glow>
                </a:effectLst>
              </a:rPr>
              <a:t>時</a:t>
            </a:r>
            <a:r>
              <a:rPr lang="ja-JP" altLang="en-US" sz="1400" b="1" dirty="0">
                <a:ln w="1270">
                  <a:noFill/>
                </a:ln>
                <a:solidFill>
                  <a:srgbClr val="005800"/>
                </a:solidFill>
                <a:effectLst>
                  <a:glow>
                    <a:schemeClr val="tx1"/>
                  </a:glow>
                </a:effectLst>
              </a:rPr>
              <a:t>までに</a:t>
            </a:r>
            <a:r>
              <a:rPr kumimoji="1" lang="ja-JP" altLang="en-US" sz="1400" b="1" dirty="0">
                <a:ln w="1270">
                  <a:noFill/>
                </a:ln>
                <a:solidFill>
                  <a:srgbClr val="005800"/>
                </a:solidFill>
                <a:effectLst>
                  <a:glow>
                    <a:schemeClr val="tx1"/>
                  </a:glow>
                </a:effectLst>
              </a:rPr>
              <a:t>こちらから登録：</a:t>
            </a:r>
            <a:endParaRPr lang="en-US" altLang="ja-JP" sz="1400" b="1" dirty="0">
              <a:ln w="1270">
                <a:noFill/>
              </a:ln>
              <a:solidFill>
                <a:srgbClr val="005800"/>
              </a:solidFill>
              <a:effectLst>
                <a:glow>
                  <a:schemeClr val="tx1"/>
                </a:glow>
              </a:effectLst>
            </a:endParaRPr>
          </a:p>
        </p:txBody>
      </p:sp>
      <p:sp>
        <p:nvSpPr>
          <p:cNvPr id="15" name="角丸四角形 14">
            <a:extLst>
              <a:ext uri="{FF2B5EF4-FFF2-40B4-BE49-F238E27FC236}">
                <a16:creationId xmlns:a16="http://schemas.microsoft.com/office/drawing/2014/main" id="{C8A95241-93AB-D48F-BEDB-7D414BBE712B}"/>
              </a:ext>
            </a:extLst>
          </p:cNvPr>
          <p:cNvSpPr/>
          <p:nvPr/>
        </p:nvSpPr>
        <p:spPr>
          <a:xfrm>
            <a:off x="128049" y="4781782"/>
            <a:ext cx="3116550" cy="1923604"/>
          </a:xfrm>
          <a:prstGeom prst="roundRect">
            <a:avLst/>
          </a:prstGeom>
          <a:noFill/>
          <a:ln w="63500">
            <a:solidFill>
              <a:srgbClr val="0058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344F37B-7073-7667-F8B0-EAF1C48A2C48}"/>
              </a:ext>
            </a:extLst>
          </p:cNvPr>
          <p:cNvSpPr txBox="1"/>
          <p:nvPr/>
        </p:nvSpPr>
        <p:spPr>
          <a:xfrm>
            <a:off x="378941" y="4817789"/>
            <a:ext cx="2521914" cy="400110"/>
          </a:xfrm>
          <a:prstGeom prst="rect">
            <a:avLst/>
          </a:prstGeom>
          <a:noFill/>
          <a:ln>
            <a:noFill/>
          </a:ln>
        </p:spPr>
        <p:txBody>
          <a:bodyPr wrap="square" rtlCol="0">
            <a:spAutoFit/>
          </a:bodyPr>
          <a:lstStyle/>
          <a:p>
            <a:r>
              <a:rPr kumimoji="1" lang="ja-JP" altLang="en-US" sz="2000" b="1" dirty="0">
                <a:ln w="1270">
                  <a:noFill/>
                </a:ln>
                <a:solidFill>
                  <a:srgbClr val="005800"/>
                </a:solidFill>
                <a:effectLst>
                  <a:glow>
                    <a:schemeClr val="tx1"/>
                  </a:glow>
                </a:effectLst>
              </a:rPr>
              <a:t>説明会（</a:t>
            </a:r>
            <a:r>
              <a:rPr kumimoji="1" lang="en-US" altLang="ja-JP" sz="2000" b="1" dirty="0">
                <a:ln w="1270">
                  <a:noFill/>
                </a:ln>
                <a:solidFill>
                  <a:srgbClr val="005800"/>
                </a:solidFill>
                <a:effectLst>
                  <a:glow>
                    <a:schemeClr val="tx1"/>
                  </a:glow>
                </a:effectLst>
              </a:rPr>
              <a:t>ZOOM)</a:t>
            </a:r>
            <a:endParaRPr lang="en-US" altLang="ja-JP" sz="2000" b="1" dirty="0">
              <a:ln w="1270">
                <a:noFill/>
              </a:ln>
              <a:solidFill>
                <a:srgbClr val="005800"/>
              </a:solidFill>
              <a:effectLst>
                <a:glow>
                  <a:schemeClr val="tx1"/>
                </a:glow>
              </a:effectLst>
            </a:endParaRPr>
          </a:p>
        </p:txBody>
      </p:sp>
      <p:sp>
        <p:nvSpPr>
          <p:cNvPr id="2" name="テキスト ボックス 1">
            <a:extLst>
              <a:ext uri="{FF2B5EF4-FFF2-40B4-BE49-F238E27FC236}">
                <a16:creationId xmlns:a16="http://schemas.microsoft.com/office/drawing/2014/main" id="{BB09C9F8-E3D8-8FAE-3C9B-FBF298BE8F82}"/>
              </a:ext>
            </a:extLst>
          </p:cNvPr>
          <p:cNvSpPr txBox="1"/>
          <p:nvPr/>
        </p:nvSpPr>
        <p:spPr>
          <a:xfrm>
            <a:off x="3362485" y="6169274"/>
            <a:ext cx="5555120" cy="461665"/>
          </a:xfrm>
          <a:prstGeom prst="rect">
            <a:avLst/>
          </a:prstGeom>
          <a:noFill/>
        </p:spPr>
        <p:txBody>
          <a:bodyPr wrap="square" rtlCol="0">
            <a:spAutoFit/>
          </a:bodyPr>
          <a:lstStyle/>
          <a:p>
            <a:r>
              <a:rPr kumimoji="1" lang="ja-JP" altLang="en-US" sz="1200" b="1" dirty="0">
                <a:solidFill>
                  <a:srgbClr val="005800"/>
                </a:solidFill>
              </a:rPr>
              <a:t>サウスカロライナ大学</a:t>
            </a:r>
            <a:r>
              <a:rPr lang="ja-JP" altLang="en-US" sz="1200" b="1" dirty="0">
                <a:solidFill>
                  <a:srgbClr val="005800"/>
                </a:solidFill>
              </a:rPr>
              <a:t>での三重大学生の短期研修は、</a:t>
            </a:r>
            <a:r>
              <a:rPr lang="en-US" altLang="ja-JP" sz="1200" b="1" dirty="0">
                <a:solidFill>
                  <a:srgbClr val="005800"/>
                </a:solidFill>
              </a:rPr>
              <a:t>2023</a:t>
            </a:r>
            <a:r>
              <a:rPr lang="ja-JP" altLang="en-US" sz="1200" b="1" dirty="0">
                <a:solidFill>
                  <a:srgbClr val="005800"/>
                </a:solidFill>
              </a:rPr>
              <a:t>年度から始まりました。夏休みをフルに使って、アメリカで英語と異文化の勉強をしませんか。</a:t>
            </a:r>
            <a:endParaRPr lang="en-US" altLang="ja-JP" sz="1200" b="1" dirty="0">
              <a:solidFill>
                <a:srgbClr val="005800"/>
              </a:solidFill>
            </a:endParaRPr>
          </a:p>
        </p:txBody>
      </p:sp>
      <p:pic>
        <p:nvPicPr>
          <p:cNvPr id="10" name="図 9">
            <a:extLst>
              <a:ext uri="{FF2B5EF4-FFF2-40B4-BE49-F238E27FC236}">
                <a16:creationId xmlns:a16="http://schemas.microsoft.com/office/drawing/2014/main" id="{D9FBF061-A7E0-4660-832F-9BE6B0BD61D8}"/>
              </a:ext>
            </a:extLst>
          </p:cNvPr>
          <p:cNvPicPr>
            <a:picLocks noChangeAspect="1"/>
          </p:cNvPicPr>
          <p:nvPr/>
        </p:nvPicPr>
        <p:blipFill>
          <a:blip r:embed="rId6"/>
          <a:stretch>
            <a:fillRect/>
          </a:stretch>
        </p:blipFill>
        <p:spPr>
          <a:xfrm>
            <a:off x="1940051" y="5220590"/>
            <a:ext cx="1103580" cy="1103580"/>
          </a:xfrm>
          <a:prstGeom prst="rect">
            <a:avLst/>
          </a:prstGeom>
        </p:spPr>
      </p:pic>
      <p:sp>
        <p:nvSpPr>
          <p:cNvPr id="3" name="テキスト ボックス 2">
            <a:extLst>
              <a:ext uri="{FF2B5EF4-FFF2-40B4-BE49-F238E27FC236}">
                <a16:creationId xmlns:a16="http://schemas.microsoft.com/office/drawing/2014/main" id="{C56D4BDA-DF1C-D328-E0E7-5FC9151BA418}"/>
              </a:ext>
            </a:extLst>
          </p:cNvPr>
          <p:cNvSpPr txBox="1"/>
          <p:nvPr/>
        </p:nvSpPr>
        <p:spPr>
          <a:xfrm>
            <a:off x="754000" y="6318018"/>
            <a:ext cx="3116549" cy="253916"/>
          </a:xfrm>
          <a:prstGeom prst="rect">
            <a:avLst/>
          </a:prstGeom>
          <a:noFill/>
          <a:ln>
            <a:noFill/>
          </a:ln>
        </p:spPr>
        <p:txBody>
          <a:bodyPr wrap="square" rtlCol="0">
            <a:spAutoFit/>
          </a:bodyPr>
          <a:lstStyle/>
          <a:p>
            <a:r>
              <a:rPr kumimoji="1" lang="en-US" altLang="ja-JP" sz="1050" dirty="0">
                <a:ln w="1270">
                  <a:noFill/>
                </a:ln>
                <a:effectLst>
                  <a:glow>
                    <a:schemeClr val="tx1"/>
                  </a:glow>
                </a:effectLst>
                <a:hlinkClick r:id="rId7"/>
              </a:rPr>
              <a:t>https://forms.office.com/r/JBLMUmXWnc</a:t>
            </a:r>
            <a:endParaRPr lang="en-US" altLang="ja-JP" sz="1050" dirty="0">
              <a:ln w="1270">
                <a:noFill/>
              </a:ln>
              <a:effectLst>
                <a:glow>
                  <a:schemeClr val="tx1"/>
                </a:glow>
              </a:effectLst>
            </a:endParaRPr>
          </a:p>
        </p:txBody>
      </p:sp>
    </p:spTree>
    <p:extLst>
      <p:ext uri="{BB962C8B-B14F-4D97-AF65-F5344CB8AC3E}">
        <p14:creationId xmlns:p14="http://schemas.microsoft.com/office/powerpoint/2010/main" val="1259826498"/>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595</TotalTime>
  <Words>379</Words>
  <Application>Microsoft Office PowerPoint</Application>
  <PresentationFormat>画面に合わせる (4:3)</PresentationFormat>
  <Paragraphs>22</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Yu Gothic</vt:lpstr>
      <vt:lpstr>Arial</vt:lpstr>
      <vt:lpstr>Calibri</vt:lpstr>
      <vt:lpstr>Calibri Light</vt:lpstr>
      <vt:lpstr>ホワイト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正路 真一</cp:lastModifiedBy>
  <cp:revision>61</cp:revision>
  <cp:lastPrinted>2019-11-06T00:28:27Z</cp:lastPrinted>
  <dcterms:created xsi:type="dcterms:W3CDTF">2019-08-21T04:40:10Z</dcterms:created>
  <dcterms:modified xsi:type="dcterms:W3CDTF">2025-01-17T04:20:38Z</dcterms:modified>
</cp:coreProperties>
</file>