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6576000" cy="20574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  <a:srgbClr val="FFCCCC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31" d="100"/>
          <a:sy n="31" d="100"/>
        </p:scale>
        <p:origin x="21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3367089"/>
            <a:ext cx="27432000" cy="7162800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0806114"/>
            <a:ext cx="27432000" cy="4967286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1D5C-C754-4724-B586-DEE450E247B0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1F2-D08A-4755-A22D-12463FE95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27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1D5C-C754-4724-B586-DEE450E247B0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1F2-D08A-4755-A22D-12463FE95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62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0" y="1095375"/>
            <a:ext cx="7886700" cy="1743551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0" y="1095375"/>
            <a:ext cx="23202900" cy="1743551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1D5C-C754-4724-B586-DEE450E247B0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1F2-D08A-4755-A22D-12463FE95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658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1D5C-C754-4724-B586-DEE450E247B0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1F2-D08A-4755-A22D-12463FE95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05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0" y="5129216"/>
            <a:ext cx="31546800" cy="8558211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0" y="13768391"/>
            <a:ext cx="31546800" cy="4500561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1D5C-C754-4724-B586-DEE450E247B0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1F2-D08A-4755-A22D-12463FE95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60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0" y="5476875"/>
            <a:ext cx="15544800" cy="130540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0" y="5476875"/>
            <a:ext cx="15544800" cy="130540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1D5C-C754-4724-B586-DEE450E247B0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1F2-D08A-4755-A22D-12463FE95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609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095377"/>
            <a:ext cx="31546800" cy="397668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6" y="5043489"/>
            <a:ext cx="15473361" cy="2471736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6" y="7515225"/>
            <a:ext cx="15473361" cy="110537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0" y="5043489"/>
            <a:ext cx="15549564" cy="2471736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0" y="7515225"/>
            <a:ext cx="15549564" cy="110537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1D5C-C754-4724-B586-DEE450E247B0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1F2-D08A-4755-A22D-12463FE95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01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1D5C-C754-4724-B586-DEE450E247B0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1F2-D08A-4755-A22D-12463FE95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72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1D5C-C754-4724-B586-DEE450E247B0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1F2-D08A-4755-A22D-12463FE95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69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6" y="1371600"/>
            <a:ext cx="11796711" cy="48006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4" y="2962277"/>
            <a:ext cx="18516600" cy="14620875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6" y="6172200"/>
            <a:ext cx="11796711" cy="11434764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1D5C-C754-4724-B586-DEE450E247B0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1F2-D08A-4755-A22D-12463FE95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199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6" y="1371600"/>
            <a:ext cx="11796711" cy="48006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4" y="2962277"/>
            <a:ext cx="18516600" cy="14620875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6" y="6172200"/>
            <a:ext cx="11796711" cy="11434764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1D5C-C754-4724-B586-DEE450E247B0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D1F2-D08A-4755-A22D-12463FE95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75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1095377"/>
            <a:ext cx="31546800" cy="3976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5476875"/>
            <a:ext cx="31546800" cy="13054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19069052"/>
            <a:ext cx="8229600" cy="1095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91D5C-C754-4724-B586-DEE450E247B0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19069052"/>
            <a:ext cx="12344400" cy="1095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19069052"/>
            <a:ext cx="8229600" cy="1095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4D1F2-D08A-4755-A22D-12463FE95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26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kumimoji="1"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kumimoji="1"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kumimoji="1"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kumimoji="1"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koryu3@ab.mie-u.ac.jp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7556104F-0153-4D5B-903E-57ED39303CC1}"/>
              </a:ext>
            </a:extLst>
          </p:cNvPr>
          <p:cNvSpPr/>
          <p:nvPr/>
        </p:nvSpPr>
        <p:spPr>
          <a:xfrm>
            <a:off x="1197595" y="10020361"/>
            <a:ext cx="3840957" cy="130793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8AA8DEF6-D8E0-400B-9FBE-45CF44C3161D}"/>
              </a:ext>
            </a:extLst>
          </p:cNvPr>
          <p:cNvSpPr/>
          <p:nvPr/>
        </p:nvSpPr>
        <p:spPr>
          <a:xfrm>
            <a:off x="1160187" y="8500642"/>
            <a:ext cx="3840957" cy="130793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E08189FB-3F00-42E5-9BBC-73ED91178693}"/>
              </a:ext>
            </a:extLst>
          </p:cNvPr>
          <p:cNvSpPr/>
          <p:nvPr/>
        </p:nvSpPr>
        <p:spPr>
          <a:xfrm>
            <a:off x="1160188" y="6961898"/>
            <a:ext cx="3840957" cy="130793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E7CAE1-D4BF-4A13-B931-C5DB3630D346}"/>
              </a:ext>
            </a:extLst>
          </p:cNvPr>
          <p:cNvSpPr/>
          <p:nvPr/>
        </p:nvSpPr>
        <p:spPr>
          <a:xfrm>
            <a:off x="0" y="-26801"/>
            <a:ext cx="36576000" cy="3624426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FF000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ED4DAED-F276-4D87-A36A-44D21BE725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919" y="313091"/>
            <a:ext cx="15681604" cy="1267974"/>
          </a:xfrm>
        </p:spPr>
        <p:txBody>
          <a:bodyPr>
            <a:normAutofit/>
          </a:bodyPr>
          <a:lstStyle/>
          <a:p>
            <a:r>
              <a:rPr kumimoji="1" lang="ja-JP" altLang="en-US" sz="6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三重大学国際交流センター主催　</a:t>
            </a:r>
            <a:r>
              <a:rPr kumimoji="1" lang="en-US" altLang="ja-JP" sz="6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2022</a:t>
            </a:r>
            <a:r>
              <a:rPr kumimoji="1" lang="ja-JP" altLang="en-US" sz="60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年度：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835EE4A-FDF9-4724-96EB-361D928BE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4830" y="256978"/>
            <a:ext cx="6398500" cy="32116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91C12172-DCA5-4D0F-B91A-E622610B5D2C}"/>
              </a:ext>
            </a:extLst>
          </p:cNvPr>
          <p:cNvSpPr txBox="1">
            <a:spLocks/>
          </p:cNvSpPr>
          <p:nvPr/>
        </p:nvSpPr>
        <p:spPr>
          <a:xfrm>
            <a:off x="604919" y="1718327"/>
            <a:ext cx="29601812" cy="1570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743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0000" b="1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ワイカト大学（ニュージーランド）春期語学研修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2775EA72-CC65-4283-AF9D-8E6FCC62A5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89890" y="3716618"/>
            <a:ext cx="5542679" cy="391947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51F9BF01-FA42-41CF-8CF5-B794C59219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17043" y="4714966"/>
            <a:ext cx="5471234" cy="8693182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2AD75926-3CBF-4673-8D8C-8BF2AEF5D2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11241" y="3499033"/>
            <a:ext cx="5603165" cy="4393603"/>
          </a:xfrm>
          <a:prstGeom prst="rect">
            <a:avLst/>
          </a:prstGeom>
        </p:spPr>
      </p:pic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D9BE6F2E-6752-414B-9FC5-E5C36EBBA425}"/>
              </a:ext>
            </a:extLst>
          </p:cNvPr>
          <p:cNvSpPr/>
          <p:nvPr/>
        </p:nvSpPr>
        <p:spPr>
          <a:xfrm>
            <a:off x="1160188" y="5363539"/>
            <a:ext cx="3840957" cy="130793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字幕 2">
            <a:extLst>
              <a:ext uri="{FF2B5EF4-FFF2-40B4-BE49-F238E27FC236}">
                <a16:creationId xmlns:a16="http://schemas.microsoft.com/office/drawing/2014/main" id="{CF79DC48-1797-4498-A26F-3861EE0CB964}"/>
              </a:ext>
            </a:extLst>
          </p:cNvPr>
          <p:cNvSpPr txBox="1">
            <a:spLocks/>
          </p:cNvSpPr>
          <p:nvPr/>
        </p:nvSpPr>
        <p:spPr>
          <a:xfrm>
            <a:off x="5408552" y="3964772"/>
            <a:ext cx="20623125" cy="1408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週間：</a:t>
            </a:r>
            <a:r>
              <a:rPr lang="en-US" altLang="ja-JP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2023</a:t>
            </a:r>
            <a:r>
              <a:rPr lang="ja-JP" altLang="en-US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年</a:t>
            </a:r>
            <a:r>
              <a:rPr lang="en-US" altLang="ja-JP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</a:t>
            </a:r>
            <a:r>
              <a:rPr lang="en-US" altLang="ja-JP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8</a:t>
            </a:r>
            <a:r>
              <a:rPr lang="ja-JP" altLang="en-US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日（水）～</a:t>
            </a:r>
            <a:r>
              <a:rPr lang="en-US" altLang="ja-JP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4</a:t>
            </a:r>
            <a:r>
              <a:rPr lang="ja-JP" altLang="en-US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</a:t>
            </a:r>
            <a:r>
              <a:rPr lang="en-US" altLang="ja-JP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</a:t>
            </a:r>
            <a:r>
              <a:rPr lang="ja-JP" altLang="en-US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日（日）</a:t>
            </a:r>
          </a:p>
        </p:txBody>
      </p:sp>
      <p:sp>
        <p:nvSpPr>
          <p:cNvPr id="24" name="字幕 2">
            <a:extLst>
              <a:ext uri="{FF2B5EF4-FFF2-40B4-BE49-F238E27FC236}">
                <a16:creationId xmlns:a16="http://schemas.microsoft.com/office/drawing/2014/main" id="{08AF01F5-5618-49A4-85E9-C873E6113344}"/>
              </a:ext>
            </a:extLst>
          </p:cNvPr>
          <p:cNvSpPr txBox="1">
            <a:spLocks/>
          </p:cNvSpPr>
          <p:nvPr/>
        </p:nvSpPr>
        <p:spPr>
          <a:xfrm>
            <a:off x="1160189" y="5609166"/>
            <a:ext cx="3840956" cy="865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受講コース</a:t>
            </a:r>
            <a:endParaRPr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5" name="字幕 2">
            <a:extLst>
              <a:ext uri="{FF2B5EF4-FFF2-40B4-BE49-F238E27FC236}">
                <a16:creationId xmlns:a16="http://schemas.microsoft.com/office/drawing/2014/main" id="{FE7589D7-2CD1-4249-AA59-A469C54F6ACB}"/>
              </a:ext>
            </a:extLst>
          </p:cNvPr>
          <p:cNvSpPr txBox="1">
            <a:spLocks/>
          </p:cNvSpPr>
          <p:nvPr/>
        </p:nvSpPr>
        <p:spPr>
          <a:xfrm>
            <a:off x="1170239" y="7219042"/>
            <a:ext cx="3840956" cy="850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宿泊方法</a:t>
            </a:r>
            <a:endParaRPr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7" name="字幕 2">
            <a:extLst>
              <a:ext uri="{FF2B5EF4-FFF2-40B4-BE49-F238E27FC236}">
                <a16:creationId xmlns:a16="http://schemas.microsoft.com/office/drawing/2014/main" id="{62610940-D31A-42D5-8D20-94FFD9181AD1}"/>
              </a:ext>
            </a:extLst>
          </p:cNvPr>
          <p:cNvSpPr txBox="1">
            <a:spLocks/>
          </p:cNvSpPr>
          <p:nvPr/>
        </p:nvSpPr>
        <p:spPr>
          <a:xfrm>
            <a:off x="23939677" y="11929535"/>
            <a:ext cx="11969768" cy="3597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2800" dirty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参加費用に含まれるもの</a:t>
            </a:r>
            <a:br>
              <a:rPr lang="en-US" altLang="ja-JP" sz="2800" dirty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●ワイカト大学での授業料、入学登録料、ワイカト大学学生証、成績表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●オークランド空港からハミルトンのホームステイ先までの送迎（往復）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●ホームステイ中の朝・昼・夕食の</a:t>
            </a:r>
            <a: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</a:t>
            </a: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食（但し、ホストファミリー宅から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昼食のランチボックスを持参しなかった場合の昼食は自己負担。）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●留学生保険費用（加入は必須）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●ホームステイ登録料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●ホームステイ費用</a:t>
            </a:r>
            <a: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</a:t>
            </a: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週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endParaRPr lang="en-US" altLang="ja-JP" sz="2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1" name="字幕 2">
            <a:extLst>
              <a:ext uri="{FF2B5EF4-FFF2-40B4-BE49-F238E27FC236}">
                <a16:creationId xmlns:a16="http://schemas.microsoft.com/office/drawing/2014/main" id="{8976CE26-4D43-4540-BA3E-E695E6719768}"/>
              </a:ext>
            </a:extLst>
          </p:cNvPr>
          <p:cNvSpPr txBox="1">
            <a:spLocks/>
          </p:cNvSpPr>
          <p:nvPr/>
        </p:nvSpPr>
        <p:spPr>
          <a:xfrm>
            <a:off x="5417313" y="5642791"/>
            <a:ext cx="15517258" cy="140856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5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一般英語（</a:t>
            </a:r>
            <a:r>
              <a:rPr lang="en-US" altLang="ja-JP" sz="85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General English</a:t>
            </a:r>
            <a:r>
              <a:rPr lang="ja-JP" altLang="en-US" sz="85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）コース</a:t>
            </a:r>
            <a:endParaRPr lang="en-US" altLang="ja-JP" sz="8500" b="1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/>
            <a:endParaRPr lang="ja-JP" altLang="en-US" b="1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2" name="字幕 2">
            <a:extLst>
              <a:ext uri="{FF2B5EF4-FFF2-40B4-BE49-F238E27FC236}">
                <a16:creationId xmlns:a16="http://schemas.microsoft.com/office/drawing/2014/main" id="{245830D2-AE78-4BAA-BC00-FFDCBF3FC0E1}"/>
              </a:ext>
            </a:extLst>
          </p:cNvPr>
          <p:cNvSpPr txBox="1">
            <a:spLocks/>
          </p:cNvSpPr>
          <p:nvPr/>
        </p:nvSpPr>
        <p:spPr>
          <a:xfrm>
            <a:off x="5408552" y="8611796"/>
            <a:ext cx="17227766" cy="1408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約</a:t>
            </a:r>
            <a:r>
              <a:rPr lang="en-US" altLang="ja-JP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31</a:t>
            </a:r>
            <a:r>
              <a:rPr lang="ja-JP" altLang="en-US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万円　</a:t>
            </a:r>
            <a:r>
              <a:rPr lang="en-US" altLang="ja-JP" sz="4400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4400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航空券他別途、約</a:t>
            </a:r>
            <a:r>
              <a:rPr lang="en-US" altLang="ja-JP" sz="4400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30</a:t>
            </a:r>
            <a:r>
              <a:rPr lang="ja-JP" altLang="en-US" sz="4400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万円必要。</a:t>
            </a:r>
          </a:p>
        </p:txBody>
      </p:sp>
      <p:sp>
        <p:nvSpPr>
          <p:cNvPr id="33" name="字幕 2">
            <a:extLst>
              <a:ext uri="{FF2B5EF4-FFF2-40B4-BE49-F238E27FC236}">
                <a16:creationId xmlns:a16="http://schemas.microsoft.com/office/drawing/2014/main" id="{3BD0BF0F-621B-4FF2-ACC4-7156139F164C}"/>
              </a:ext>
            </a:extLst>
          </p:cNvPr>
          <p:cNvSpPr txBox="1">
            <a:spLocks/>
          </p:cNvSpPr>
          <p:nvPr/>
        </p:nvSpPr>
        <p:spPr>
          <a:xfrm>
            <a:off x="5301128" y="6978791"/>
            <a:ext cx="15874715" cy="1408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ホームステイ（</a:t>
            </a:r>
            <a:r>
              <a:rPr lang="en-US" altLang="ja-JP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</a:t>
            </a:r>
            <a:r>
              <a:rPr lang="ja-JP" altLang="en-US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食付き）</a:t>
            </a:r>
            <a:r>
              <a:rPr lang="en-US" altLang="ja-JP" sz="47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47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日本人</a:t>
            </a:r>
            <a:r>
              <a:rPr lang="en-US" altLang="ja-JP" sz="47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</a:t>
            </a:r>
            <a:r>
              <a:rPr lang="ja-JP" altLang="en-US" sz="47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人</a:t>
            </a:r>
            <a:r>
              <a:rPr lang="en-US" altLang="ja-JP" sz="47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</a:t>
            </a:r>
            <a:r>
              <a:rPr lang="ja-JP" altLang="en-US" sz="47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家庭</a:t>
            </a:r>
          </a:p>
        </p:txBody>
      </p:sp>
      <p:sp>
        <p:nvSpPr>
          <p:cNvPr id="34" name="字幕 2">
            <a:extLst>
              <a:ext uri="{FF2B5EF4-FFF2-40B4-BE49-F238E27FC236}">
                <a16:creationId xmlns:a16="http://schemas.microsoft.com/office/drawing/2014/main" id="{7F2DE777-6695-4F4D-B6DD-66E229940457}"/>
              </a:ext>
            </a:extLst>
          </p:cNvPr>
          <p:cNvSpPr txBox="1">
            <a:spLocks/>
          </p:cNvSpPr>
          <p:nvPr/>
        </p:nvSpPr>
        <p:spPr>
          <a:xfrm>
            <a:off x="5401633" y="11672991"/>
            <a:ext cx="13283577" cy="270941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51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ニュージーランド北島・ハミルトン市</a:t>
            </a:r>
            <a:endParaRPr lang="en-US" altLang="ja-JP" sz="5100" b="1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/>
            <a:r>
              <a:rPr lang="ja-JP" altLang="en-US" sz="51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ワイカト大学パスウェイカレッジ</a:t>
            </a:r>
            <a:r>
              <a:rPr lang="ja-JP" altLang="en-US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lang="en-US" altLang="ja-JP" b="1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/>
            <a:r>
              <a:rPr lang="ja-JP" altLang="en-US" sz="47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新型コロナワクチンを</a:t>
            </a:r>
            <a:r>
              <a:rPr lang="en-US" altLang="ja-JP" sz="47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</a:t>
            </a:r>
            <a:r>
              <a:rPr lang="ja-JP" altLang="en-US" sz="47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回接種済であること</a:t>
            </a:r>
            <a:r>
              <a:rPr lang="ja-JP" altLang="en-US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。</a:t>
            </a: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7052FF0D-0862-4BD8-8A44-66B941CA90E3}"/>
              </a:ext>
            </a:extLst>
          </p:cNvPr>
          <p:cNvSpPr/>
          <p:nvPr/>
        </p:nvSpPr>
        <p:spPr>
          <a:xfrm>
            <a:off x="1195179" y="11593411"/>
            <a:ext cx="3840957" cy="130793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字幕 2">
            <a:extLst>
              <a:ext uri="{FF2B5EF4-FFF2-40B4-BE49-F238E27FC236}">
                <a16:creationId xmlns:a16="http://schemas.microsoft.com/office/drawing/2014/main" id="{2C4DECF3-9169-49E6-A7C5-38B25CFBE79A}"/>
              </a:ext>
            </a:extLst>
          </p:cNvPr>
          <p:cNvSpPr txBox="1">
            <a:spLocks/>
          </p:cNvSpPr>
          <p:nvPr/>
        </p:nvSpPr>
        <p:spPr>
          <a:xfrm>
            <a:off x="1197596" y="8737746"/>
            <a:ext cx="3840956" cy="865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研修費用</a:t>
            </a:r>
            <a:endParaRPr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76F8E473-9770-4DE1-AD26-F76E45879065}"/>
              </a:ext>
            </a:extLst>
          </p:cNvPr>
          <p:cNvSpPr/>
          <p:nvPr/>
        </p:nvSpPr>
        <p:spPr>
          <a:xfrm>
            <a:off x="20934571" y="6388070"/>
            <a:ext cx="1828801" cy="820136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字幕 2">
            <a:extLst>
              <a:ext uri="{FF2B5EF4-FFF2-40B4-BE49-F238E27FC236}">
                <a16:creationId xmlns:a16="http://schemas.microsoft.com/office/drawing/2014/main" id="{9B3A0E97-DB18-4871-9AF1-D7EE46ABCFFC}"/>
              </a:ext>
            </a:extLst>
          </p:cNvPr>
          <p:cNvSpPr txBox="1">
            <a:spLocks/>
          </p:cNvSpPr>
          <p:nvPr/>
        </p:nvSpPr>
        <p:spPr>
          <a:xfrm>
            <a:off x="1162499" y="11810487"/>
            <a:ext cx="3840956" cy="941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現地受入校</a:t>
            </a:r>
            <a:endParaRPr lang="en-US" altLang="ja-JP" sz="54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A5A1E37A-0693-42EC-AE50-6EE65492C022}"/>
              </a:ext>
            </a:extLst>
          </p:cNvPr>
          <p:cNvSpPr/>
          <p:nvPr/>
        </p:nvSpPr>
        <p:spPr>
          <a:xfrm>
            <a:off x="1160189" y="3812166"/>
            <a:ext cx="3840957" cy="130793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字幕 2">
            <a:extLst>
              <a:ext uri="{FF2B5EF4-FFF2-40B4-BE49-F238E27FC236}">
                <a16:creationId xmlns:a16="http://schemas.microsoft.com/office/drawing/2014/main" id="{D34CE65A-8072-481A-A8A1-065C8328A786}"/>
              </a:ext>
            </a:extLst>
          </p:cNvPr>
          <p:cNvSpPr txBox="1">
            <a:spLocks/>
          </p:cNvSpPr>
          <p:nvPr/>
        </p:nvSpPr>
        <p:spPr>
          <a:xfrm>
            <a:off x="1197596" y="4050408"/>
            <a:ext cx="3840956" cy="865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渡航日程</a:t>
            </a:r>
            <a:endParaRPr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1" name="字幕 2">
            <a:extLst>
              <a:ext uri="{FF2B5EF4-FFF2-40B4-BE49-F238E27FC236}">
                <a16:creationId xmlns:a16="http://schemas.microsoft.com/office/drawing/2014/main" id="{A03251AD-CFD2-4561-8ECE-FC05FB4CC54B}"/>
              </a:ext>
            </a:extLst>
          </p:cNvPr>
          <p:cNvSpPr txBox="1">
            <a:spLocks/>
          </p:cNvSpPr>
          <p:nvPr/>
        </p:nvSpPr>
        <p:spPr>
          <a:xfrm>
            <a:off x="1170239" y="10297850"/>
            <a:ext cx="3840956" cy="941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申込締切</a:t>
            </a:r>
            <a:endParaRPr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2" name="字幕 2">
            <a:extLst>
              <a:ext uri="{FF2B5EF4-FFF2-40B4-BE49-F238E27FC236}">
                <a16:creationId xmlns:a16="http://schemas.microsoft.com/office/drawing/2014/main" id="{DBED74E5-2045-45EE-B9ED-F78BBBD058A2}"/>
              </a:ext>
            </a:extLst>
          </p:cNvPr>
          <p:cNvSpPr txBox="1">
            <a:spLocks/>
          </p:cNvSpPr>
          <p:nvPr/>
        </p:nvSpPr>
        <p:spPr>
          <a:xfrm>
            <a:off x="5349655" y="10148914"/>
            <a:ext cx="14350913" cy="163318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4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学内締切</a:t>
            </a:r>
            <a:r>
              <a:rPr lang="en-US" altLang="ja-JP" sz="64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11</a:t>
            </a:r>
            <a:r>
              <a:rPr lang="ja-JP" altLang="en-US" sz="64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</a:t>
            </a:r>
            <a:r>
              <a:rPr lang="en-US" altLang="ja-JP" sz="64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20</a:t>
            </a:r>
            <a:r>
              <a:rPr lang="ja-JP" altLang="en-US" sz="64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日（日）　　　　　　　　　</a:t>
            </a:r>
            <a:r>
              <a:rPr lang="en-US" altLang="ja-JP" sz="52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52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ワイカト大学締切</a:t>
            </a:r>
            <a:r>
              <a:rPr lang="en-US" altLang="ja-JP" sz="52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11</a:t>
            </a:r>
            <a:r>
              <a:rPr lang="ja-JP" altLang="en-US" sz="52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</a:t>
            </a:r>
            <a:r>
              <a:rPr lang="en-US" altLang="ja-JP" sz="52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25</a:t>
            </a:r>
            <a:r>
              <a:rPr lang="ja-JP" altLang="en-US" sz="52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日（金）</a:t>
            </a:r>
            <a:r>
              <a:rPr lang="en-US" altLang="ja-JP" sz="52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52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最少催行人数</a:t>
            </a:r>
            <a:r>
              <a:rPr lang="en-US" altLang="ja-JP" sz="52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</a:t>
            </a:r>
            <a:r>
              <a:rPr lang="ja-JP" altLang="en-US" sz="52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名</a:t>
            </a: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3C11C9BA-065E-471D-96F6-C2A7D1E34379}"/>
              </a:ext>
            </a:extLst>
          </p:cNvPr>
          <p:cNvSpPr/>
          <p:nvPr/>
        </p:nvSpPr>
        <p:spPr>
          <a:xfrm>
            <a:off x="23693417" y="11778769"/>
            <a:ext cx="12044855" cy="3592241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D11A2610-80B7-443D-89CA-01BF83F92900}"/>
              </a:ext>
            </a:extLst>
          </p:cNvPr>
          <p:cNvSpPr/>
          <p:nvPr/>
        </p:nvSpPr>
        <p:spPr>
          <a:xfrm>
            <a:off x="23693416" y="15567101"/>
            <a:ext cx="12044855" cy="3592241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字幕 2">
            <a:extLst>
              <a:ext uri="{FF2B5EF4-FFF2-40B4-BE49-F238E27FC236}">
                <a16:creationId xmlns:a16="http://schemas.microsoft.com/office/drawing/2014/main" id="{43D209B7-06BE-416F-A164-87AAB8125EBD}"/>
              </a:ext>
            </a:extLst>
          </p:cNvPr>
          <p:cNvSpPr txBox="1">
            <a:spLocks/>
          </p:cNvSpPr>
          <p:nvPr/>
        </p:nvSpPr>
        <p:spPr>
          <a:xfrm>
            <a:off x="23929522" y="15761247"/>
            <a:ext cx="11969768" cy="3722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2800" dirty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参加費用に含まれないもの</a:t>
            </a:r>
            <a:br>
              <a:rPr lang="en-US" altLang="ja-JP" sz="2800" dirty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●日本からオークランド空港までの往復航空運賃及びそれに伴う諸費用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●ホームステイ先から学校への通学費用（バス代）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●海外旅行傷害保険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</a:t>
            </a:r>
            <a:r>
              <a:rPr lang="en-US" altLang="ja-JP" sz="2800" dirty="0" err="1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NZeTA</a:t>
            </a: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申請費用（</a:t>
            </a:r>
            <a: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2019.10</a:t>
            </a: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月より電子渡航証の取得と観光税の支払いが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必要となりました。）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●自由参加の観光、アクテビティ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●電話代、追加の飲食等個人的な諸費用</a:t>
            </a:r>
            <a:endParaRPr lang="en-US" altLang="ja-JP" sz="2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8F93E72E-D062-4D8F-917A-CC70D7283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16885"/>
              </p:ext>
            </p:extLst>
          </p:nvPr>
        </p:nvGraphicFramePr>
        <p:xfrm>
          <a:off x="1195254" y="14665579"/>
          <a:ext cx="9163590" cy="529242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90536">
                  <a:extLst>
                    <a:ext uri="{9D8B030D-6E8A-4147-A177-3AD203B41FA5}">
                      <a16:colId xmlns:a16="http://schemas.microsoft.com/office/drawing/2014/main" val="4013345140"/>
                    </a:ext>
                  </a:extLst>
                </a:gridCol>
                <a:gridCol w="1330366">
                  <a:extLst>
                    <a:ext uri="{9D8B030D-6E8A-4147-A177-3AD203B41FA5}">
                      <a16:colId xmlns:a16="http://schemas.microsoft.com/office/drawing/2014/main" val="140583232"/>
                    </a:ext>
                  </a:extLst>
                </a:gridCol>
                <a:gridCol w="1510450">
                  <a:extLst>
                    <a:ext uri="{9D8B030D-6E8A-4147-A177-3AD203B41FA5}">
                      <a16:colId xmlns:a16="http://schemas.microsoft.com/office/drawing/2014/main" val="3799738094"/>
                    </a:ext>
                  </a:extLst>
                </a:gridCol>
                <a:gridCol w="1510450">
                  <a:extLst>
                    <a:ext uri="{9D8B030D-6E8A-4147-A177-3AD203B41FA5}">
                      <a16:colId xmlns:a16="http://schemas.microsoft.com/office/drawing/2014/main" val="3916668243"/>
                    </a:ext>
                  </a:extLst>
                </a:gridCol>
                <a:gridCol w="1530515">
                  <a:extLst>
                    <a:ext uri="{9D8B030D-6E8A-4147-A177-3AD203B41FA5}">
                      <a16:colId xmlns:a16="http://schemas.microsoft.com/office/drawing/2014/main" val="560432822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4090027220"/>
                    </a:ext>
                  </a:extLst>
                </a:gridCol>
                <a:gridCol w="1474433">
                  <a:extLst>
                    <a:ext uri="{9D8B030D-6E8A-4147-A177-3AD203B41FA5}">
                      <a16:colId xmlns:a16="http://schemas.microsoft.com/office/drawing/2014/main" val="745277448"/>
                    </a:ext>
                  </a:extLst>
                </a:gridCol>
              </a:tblGrid>
              <a:tr h="11987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週</a:t>
                      </a:r>
                      <a:r>
                        <a:rPr kumimoji="1" lang="en-US" altLang="ja-JP" sz="3200" dirty="0"/>
                        <a:t>23</a:t>
                      </a:r>
                    </a:p>
                    <a:p>
                      <a:pPr algn="ctr"/>
                      <a:r>
                        <a:rPr kumimoji="1" lang="ja-JP" altLang="en-US" sz="3200" dirty="0"/>
                        <a:t>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木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金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522059"/>
                  </a:ext>
                </a:extLst>
              </a:tr>
              <a:tr h="11707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午前</a:t>
                      </a: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9:00</a:t>
                      </a:r>
                      <a:r>
                        <a:rPr kumimoji="1" lang="ja-JP" altLang="en-US" dirty="0"/>
                        <a:t>～</a:t>
                      </a:r>
                      <a:r>
                        <a:rPr kumimoji="1" lang="en-US" altLang="ja-JP" dirty="0"/>
                        <a:t>12:00 GE</a:t>
                      </a:r>
                      <a:r>
                        <a:rPr kumimoji="1" lang="ja-JP" altLang="en-US" dirty="0"/>
                        <a:t>コース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788873"/>
                  </a:ext>
                </a:extLst>
              </a:tr>
              <a:tr h="11707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12:00</a:t>
                      </a:r>
                      <a:r>
                        <a:rPr kumimoji="1" lang="ja-JP" altLang="en-US" dirty="0"/>
                        <a:t>～</a:t>
                      </a:r>
                      <a:r>
                        <a:rPr kumimoji="1" lang="en-US" altLang="ja-JP" dirty="0"/>
                        <a:t>13:00 </a:t>
                      </a:r>
                      <a:r>
                        <a:rPr kumimoji="1" lang="ja-JP" altLang="en-US" dirty="0"/>
                        <a:t>昼休み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758971"/>
                  </a:ext>
                </a:extLst>
              </a:tr>
              <a:tr h="17520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午後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13:00</a:t>
                      </a:r>
                      <a:r>
                        <a:rPr kumimoji="1" lang="ja-JP" altLang="en-US" dirty="0"/>
                        <a:t>～</a:t>
                      </a:r>
                      <a:r>
                        <a:rPr kumimoji="1" lang="en-US" altLang="ja-JP" dirty="0"/>
                        <a:t>15:00</a:t>
                      </a:r>
                      <a:r>
                        <a:rPr kumimoji="1" lang="ja-JP" altLang="en-US" dirty="0"/>
                        <a:t> </a:t>
                      </a:r>
                      <a:r>
                        <a:rPr kumimoji="1" lang="en-US" altLang="ja-JP" dirty="0"/>
                        <a:t>GE</a:t>
                      </a:r>
                      <a:r>
                        <a:rPr kumimoji="1" lang="ja-JP" altLang="en-US" dirty="0"/>
                        <a:t>コース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Free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7373745"/>
                  </a:ext>
                </a:extLst>
              </a:tr>
            </a:tbl>
          </a:graphicData>
        </a:graphic>
      </p:graphicFrame>
      <p:sp>
        <p:nvSpPr>
          <p:cNvPr id="48" name="字幕 2">
            <a:extLst>
              <a:ext uri="{FF2B5EF4-FFF2-40B4-BE49-F238E27FC236}">
                <a16:creationId xmlns:a16="http://schemas.microsoft.com/office/drawing/2014/main" id="{20DF9979-C857-47ED-870E-8A89A0AA0362}"/>
              </a:ext>
            </a:extLst>
          </p:cNvPr>
          <p:cNvSpPr txBox="1">
            <a:spLocks/>
          </p:cNvSpPr>
          <p:nvPr/>
        </p:nvSpPr>
        <p:spPr>
          <a:xfrm>
            <a:off x="14408250" y="14062471"/>
            <a:ext cx="7854931" cy="857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4800" b="1" i="1" dirty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プログラムの魅力</a:t>
            </a:r>
          </a:p>
        </p:txBody>
      </p:sp>
      <p:sp>
        <p:nvSpPr>
          <p:cNvPr id="50" name="矢印: 五方向 49">
            <a:extLst>
              <a:ext uri="{FF2B5EF4-FFF2-40B4-BE49-F238E27FC236}">
                <a16:creationId xmlns:a16="http://schemas.microsoft.com/office/drawing/2014/main" id="{C7FBD854-8009-433C-9064-C151FD5D5E8E}"/>
              </a:ext>
            </a:extLst>
          </p:cNvPr>
          <p:cNvSpPr/>
          <p:nvPr/>
        </p:nvSpPr>
        <p:spPr>
          <a:xfrm>
            <a:off x="12018077" y="14751605"/>
            <a:ext cx="10016106" cy="293255"/>
          </a:xfrm>
          <a:prstGeom prst="homePlat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F470FD2-E1BF-4307-8B06-66632FDBF199}"/>
              </a:ext>
            </a:extLst>
          </p:cNvPr>
          <p:cNvSpPr/>
          <p:nvPr/>
        </p:nvSpPr>
        <p:spPr>
          <a:xfrm>
            <a:off x="11590143" y="15072465"/>
            <a:ext cx="661225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anose="020B0A04020102020204" pitchFamily="34" charset="0"/>
                <a:ea typeface="HG創英角ｺﾞｼｯｸUB" panose="020B0909000000000000" pitchFamily="49" charset="-128"/>
              </a:rPr>
              <a:t>Point 1</a:t>
            </a:r>
            <a:r>
              <a:rPr lang="ja-JP" altLang="en-US" sz="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anose="020B0A04020102020204" pitchFamily="34" charset="0"/>
                <a:ea typeface="HG創英角ｺﾞｼｯｸUB" panose="020B0909000000000000" pitchFamily="49" charset="-128"/>
              </a:rPr>
              <a:t>　</a:t>
            </a:r>
            <a:r>
              <a:rPr lang="ja-JP" alt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anose="020B0A04020102020204" pitchFamily="34" charset="0"/>
                <a:ea typeface="HG創英角ｺﾞｼｯｸUB" panose="020B0909000000000000" pitchFamily="49" charset="-128"/>
              </a:rPr>
              <a:t>安全で平和な国</a:t>
            </a:r>
            <a:endParaRPr lang="ja-JP" altLang="en-US" sz="4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4" name="字幕 2">
            <a:extLst>
              <a:ext uri="{FF2B5EF4-FFF2-40B4-BE49-F238E27FC236}">
                <a16:creationId xmlns:a16="http://schemas.microsoft.com/office/drawing/2014/main" id="{A3050FAF-847A-4BFC-8A6D-8399615AB1E1}"/>
              </a:ext>
            </a:extLst>
          </p:cNvPr>
          <p:cNvSpPr txBox="1">
            <a:spLocks/>
          </p:cNvSpPr>
          <p:nvPr/>
        </p:nvSpPr>
        <p:spPr>
          <a:xfrm>
            <a:off x="11646211" y="15673736"/>
            <a:ext cx="13283577" cy="1408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ニュージーランドは</a:t>
            </a:r>
            <a: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『</a:t>
            </a: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世界平和度指数</a:t>
            </a:r>
            <a: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』</a:t>
            </a: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で常に上位にランクイン！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世界で最も安全な国の</a:t>
            </a:r>
            <a: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</a:t>
            </a: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つです。日本とは四季が逆ですが、時差が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</a:t>
            </a: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時間と比較的少ないので、体調管理がしやすいです。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E3A8F68-6F72-4681-8445-284CFFC7A045}"/>
              </a:ext>
            </a:extLst>
          </p:cNvPr>
          <p:cNvSpPr/>
          <p:nvPr/>
        </p:nvSpPr>
        <p:spPr>
          <a:xfrm>
            <a:off x="11646211" y="16868344"/>
            <a:ext cx="774397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anose="020B0A04020102020204" pitchFamily="34" charset="0"/>
                <a:ea typeface="HG創英角ｺﾞｼｯｸUB" panose="020B0909000000000000" pitchFamily="49" charset="-128"/>
              </a:rPr>
              <a:t>Point 2</a:t>
            </a:r>
            <a:r>
              <a:rPr lang="ja-JP" altLang="en-US" sz="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anose="020B0A04020102020204" pitchFamily="34" charset="0"/>
                <a:ea typeface="HG創英角ｺﾞｼｯｸUB" panose="020B0909000000000000" pitchFamily="49" charset="-128"/>
              </a:rPr>
              <a:t>　</a:t>
            </a:r>
            <a:r>
              <a:rPr lang="ja-JP" alt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anose="020B0A04020102020204" pitchFamily="34" charset="0"/>
                <a:ea typeface="HG創英角ｺﾞｼｯｸUB" panose="020B0909000000000000" pitchFamily="49" charset="-128"/>
              </a:rPr>
              <a:t>安心のホームステイ</a:t>
            </a:r>
            <a:endParaRPr lang="ja-JP" altLang="en-US" sz="4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DDCA9E4C-0D2C-4A3A-B9D6-19FC227BD032}"/>
              </a:ext>
            </a:extLst>
          </p:cNvPr>
          <p:cNvSpPr/>
          <p:nvPr/>
        </p:nvSpPr>
        <p:spPr>
          <a:xfrm>
            <a:off x="11590143" y="18578448"/>
            <a:ext cx="830983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anose="020B0A04020102020204" pitchFamily="34" charset="0"/>
                <a:ea typeface="HG創英角ｺﾞｼｯｸUB" panose="020B0909000000000000" pitchFamily="49" charset="-128"/>
              </a:rPr>
              <a:t>Point 3</a:t>
            </a:r>
            <a:r>
              <a:rPr lang="ja-JP" altLang="en-US" sz="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anose="020B0A04020102020204" pitchFamily="34" charset="0"/>
                <a:ea typeface="HG創英角ｺﾞｼｯｸUB" panose="020B0909000000000000" pitchFamily="49" charset="-128"/>
              </a:rPr>
              <a:t>　</a:t>
            </a:r>
            <a:r>
              <a:rPr lang="ja-JP" alt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anose="020B0A04020102020204" pitchFamily="34" charset="0"/>
                <a:ea typeface="HG創英角ｺﾞｼｯｸUB" panose="020B0909000000000000" pitchFamily="49" charset="-128"/>
              </a:rPr>
              <a:t>日本人スタッフが駐在</a:t>
            </a:r>
            <a:endParaRPr lang="ja-JP" altLang="en-US" sz="4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7" name="字幕 2">
            <a:extLst>
              <a:ext uri="{FF2B5EF4-FFF2-40B4-BE49-F238E27FC236}">
                <a16:creationId xmlns:a16="http://schemas.microsoft.com/office/drawing/2014/main" id="{C71E24DF-912D-48DD-B57A-9340FD84EBD1}"/>
              </a:ext>
            </a:extLst>
          </p:cNvPr>
          <p:cNvSpPr txBox="1">
            <a:spLocks/>
          </p:cNvSpPr>
          <p:nvPr/>
        </p:nvSpPr>
        <p:spPr>
          <a:xfrm>
            <a:off x="11590143" y="17385027"/>
            <a:ext cx="11800799" cy="1452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ホストファミリーは信頼できるワイカト大学の登録ファミリー！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朝・昼・晩の食事を提供してくれるだけでなく、ニュージーランドの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生活に早くなじめるように、様々な面で手助けしてくれます。</a:t>
            </a:r>
            <a:endParaRPr lang="en-US" altLang="ja-JP" sz="2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8" name="字幕 2">
            <a:extLst>
              <a:ext uri="{FF2B5EF4-FFF2-40B4-BE49-F238E27FC236}">
                <a16:creationId xmlns:a16="http://schemas.microsoft.com/office/drawing/2014/main" id="{A36FF3BF-752B-4F2D-B92B-025FACA03A9D}"/>
              </a:ext>
            </a:extLst>
          </p:cNvPr>
          <p:cNvSpPr txBox="1">
            <a:spLocks/>
          </p:cNvSpPr>
          <p:nvPr/>
        </p:nvSpPr>
        <p:spPr>
          <a:xfrm>
            <a:off x="11646211" y="19398640"/>
            <a:ext cx="13283577" cy="1408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親身になって留学生の相談にのってくれます！</a:t>
            </a:r>
            <a:br>
              <a:rPr lang="en-US" altLang="ja-JP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endParaRPr lang="ja-JP" altLang="en-US" sz="2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2" name="波線 61">
            <a:extLst>
              <a:ext uri="{FF2B5EF4-FFF2-40B4-BE49-F238E27FC236}">
                <a16:creationId xmlns:a16="http://schemas.microsoft.com/office/drawing/2014/main" id="{36122953-4D03-4BC9-8EA4-DB83632AFB1D}"/>
              </a:ext>
            </a:extLst>
          </p:cNvPr>
          <p:cNvSpPr/>
          <p:nvPr/>
        </p:nvSpPr>
        <p:spPr>
          <a:xfrm>
            <a:off x="24098327" y="7617319"/>
            <a:ext cx="11453006" cy="4017608"/>
          </a:xfrm>
          <a:prstGeom prst="wave">
            <a:avLst>
              <a:gd name="adj1" fmla="val 7361"/>
              <a:gd name="adj2" fmla="val 0"/>
            </a:avLst>
          </a:prstGeom>
          <a:gradFill flip="none" rotWithShape="1">
            <a:gsLst>
              <a:gs pos="0">
                <a:schemeClr val="bg1"/>
              </a:gs>
              <a:gs pos="98000">
                <a:srgbClr val="FFCCCC"/>
              </a:gs>
            </a:gsLst>
            <a:lin ang="5400000" scaled="1"/>
            <a:tileRect/>
          </a:gra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F966AE32-E688-4795-BC55-DFBB5B225C00}"/>
              </a:ext>
            </a:extLst>
          </p:cNvPr>
          <p:cNvSpPr txBox="1"/>
          <p:nvPr/>
        </p:nvSpPr>
        <p:spPr>
          <a:xfrm>
            <a:off x="24398310" y="7984466"/>
            <a:ext cx="1261503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☆説明会開催☆</a:t>
            </a:r>
            <a:br>
              <a:rPr kumimoji="1" lang="en-US" altLang="ja-JP" sz="4800" dirty="0"/>
            </a:br>
            <a:r>
              <a:rPr kumimoji="1" lang="en-US" altLang="ja-JP" sz="6600" b="1" dirty="0">
                <a:solidFill>
                  <a:srgbClr val="0000FF"/>
                </a:solidFill>
              </a:rPr>
              <a:t>11</a:t>
            </a:r>
            <a:r>
              <a:rPr kumimoji="1" lang="ja-JP" altLang="en-US" sz="6600" b="1" dirty="0">
                <a:solidFill>
                  <a:srgbClr val="0000FF"/>
                </a:solidFill>
              </a:rPr>
              <a:t>月</a:t>
            </a:r>
            <a:r>
              <a:rPr kumimoji="1" lang="en-US" altLang="ja-JP" sz="6600" b="1" dirty="0">
                <a:solidFill>
                  <a:srgbClr val="0000FF"/>
                </a:solidFill>
              </a:rPr>
              <a:t>1</a:t>
            </a:r>
            <a:r>
              <a:rPr kumimoji="1" lang="ja-JP" altLang="en-US" sz="6600" b="1" dirty="0">
                <a:solidFill>
                  <a:srgbClr val="0000FF"/>
                </a:solidFill>
              </a:rPr>
              <a:t>日（火）</a:t>
            </a:r>
            <a:r>
              <a:rPr kumimoji="1" lang="en-US" altLang="ja-JP" sz="6600" b="1" dirty="0">
                <a:solidFill>
                  <a:srgbClr val="0000FF"/>
                </a:solidFill>
              </a:rPr>
              <a:t>12:10</a:t>
            </a:r>
            <a:r>
              <a:rPr kumimoji="1" lang="ja-JP" altLang="en-US" sz="6600" b="1" dirty="0">
                <a:solidFill>
                  <a:srgbClr val="0000FF"/>
                </a:solidFill>
              </a:rPr>
              <a:t>～</a:t>
            </a:r>
            <a:r>
              <a:rPr kumimoji="1" lang="en-US" altLang="ja-JP" sz="6600" b="1" dirty="0">
                <a:solidFill>
                  <a:srgbClr val="0000FF"/>
                </a:solidFill>
              </a:rPr>
              <a:t>12:50</a:t>
            </a:r>
            <a:br>
              <a:rPr kumimoji="1" lang="en-US" altLang="ja-JP" sz="6600" b="1" dirty="0"/>
            </a:br>
            <a:r>
              <a:rPr kumimoji="1" lang="ja-JP" altLang="en-US" sz="4000" b="1" dirty="0"/>
              <a:t>参加申し込みはこちらから➡</a:t>
            </a:r>
            <a:br>
              <a:rPr kumimoji="1" lang="en-US" altLang="ja-JP" sz="4800" dirty="0"/>
            </a:br>
            <a:r>
              <a:rPr kumimoji="1" lang="ja-JP" altLang="en-US" sz="3600" dirty="0"/>
              <a:t>（申込締切：</a:t>
            </a:r>
            <a:r>
              <a:rPr kumimoji="1" lang="en-US" altLang="ja-JP" sz="3600" dirty="0"/>
              <a:t>10/31</a:t>
            </a:r>
            <a:r>
              <a:rPr kumimoji="1" lang="ja-JP" altLang="en-US" sz="3600" dirty="0"/>
              <a:t>（月）</a:t>
            </a:r>
            <a:r>
              <a:rPr kumimoji="1" lang="en-US" altLang="ja-JP" sz="3600" dirty="0"/>
              <a:t>15:00</a:t>
            </a:r>
            <a:r>
              <a:rPr kumimoji="1" lang="ja-JP" altLang="en-US" sz="3600" dirty="0"/>
              <a:t>）</a:t>
            </a:r>
            <a:endParaRPr kumimoji="1" lang="en-US" altLang="ja-JP" sz="5400" dirty="0"/>
          </a:p>
          <a:p>
            <a:endParaRPr kumimoji="1" lang="ja-JP" altLang="en-US" sz="4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6EA0247-4306-9D60-F7D4-E632BC03827C}"/>
              </a:ext>
            </a:extLst>
          </p:cNvPr>
          <p:cNvSpPr txBox="1"/>
          <p:nvPr/>
        </p:nvSpPr>
        <p:spPr>
          <a:xfrm>
            <a:off x="20934571" y="19528856"/>
            <a:ext cx="15430352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>
                <a:solidFill>
                  <a:srgbClr val="00B0F0"/>
                </a:solidFill>
              </a:rPr>
              <a:t>問合せ先：国際交流チーム　担当：竹内（</a:t>
            </a:r>
            <a:r>
              <a:rPr lang="en-US" altLang="ja-JP" sz="3200" b="1" u="sng" dirty="0">
                <a:solidFill>
                  <a:srgbClr val="00B0F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kokusai@ab.mie-u.ac.jp</a:t>
            </a:r>
            <a:r>
              <a:rPr lang="en-US" altLang="ja-JP" sz="3200" b="1" u="sng" dirty="0">
                <a:solidFill>
                  <a:srgbClr val="00B0F0"/>
                </a:solidFill>
              </a:rPr>
              <a:t> / 059-231-9804</a:t>
            </a:r>
            <a:r>
              <a:rPr kumimoji="1" lang="ja-JP" altLang="en-US" sz="3200" b="1" u="sng" dirty="0">
                <a:solidFill>
                  <a:srgbClr val="00B0F0"/>
                </a:solidFill>
              </a:rPr>
              <a:t>）</a:t>
            </a:r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4431B344-4E4B-4CDA-B896-24FDEDC084DB}"/>
              </a:ext>
            </a:extLst>
          </p:cNvPr>
          <p:cNvSpPr/>
          <p:nvPr/>
        </p:nvSpPr>
        <p:spPr>
          <a:xfrm>
            <a:off x="1160187" y="13074473"/>
            <a:ext cx="3840957" cy="130793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字幕 2">
            <a:extLst>
              <a:ext uri="{FF2B5EF4-FFF2-40B4-BE49-F238E27FC236}">
                <a16:creationId xmlns:a16="http://schemas.microsoft.com/office/drawing/2014/main" id="{C13CF150-153F-4791-ABD3-A24A8FA1D8A8}"/>
              </a:ext>
            </a:extLst>
          </p:cNvPr>
          <p:cNvSpPr txBox="1">
            <a:spLocks/>
          </p:cNvSpPr>
          <p:nvPr/>
        </p:nvSpPr>
        <p:spPr>
          <a:xfrm>
            <a:off x="1160187" y="13364877"/>
            <a:ext cx="3840956" cy="941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3000"/>
              </a:spcBef>
              <a:buFont typeface="Arial" panose="020B0604020202020204" pitchFamily="34" charset="0"/>
              <a:buNone/>
              <a:defRPr kumimoji="1"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14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296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6012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0" indent="0" algn="ctr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kumimoji="1"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参加条件</a:t>
            </a:r>
            <a:endParaRPr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A65710F9-89FF-471D-99AD-117747C76A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944770" y="9633814"/>
            <a:ext cx="1911056" cy="191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309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853</TotalTime>
  <Words>523</Words>
  <Application>Microsoft Office PowerPoint</Application>
  <PresentationFormat>ユーザー設定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HG創英角ｺﾞｼｯｸUB</vt:lpstr>
      <vt:lpstr>游ゴシック</vt:lpstr>
      <vt:lpstr>游ゴシック Light</vt:lpstr>
      <vt:lpstr>Arial</vt:lpstr>
      <vt:lpstr>Arial Black</vt:lpstr>
      <vt:lpstr>Calibri</vt:lpstr>
      <vt:lpstr>Calibri Light</vt:lpstr>
      <vt:lpstr>Office テーマ</vt:lpstr>
      <vt:lpstr>三重大学国際交流センター主催　2022年度：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三重大学国際交流センター主催</dc:title>
  <dc:creator>kokusaikt9</dc:creator>
  <cp:lastModifiedBy>竹内 麻依</cp:lastModifiedBy>
  <cp:revision>42</cp:revision>
  <cp:lastPrinted>2022-10-20T04:02:10Z</cp:lastPrinted>
  <dcterms:created xsi:type="dcterms:W3CDTF">2022-04-26T01:55:03Z</dcterms:created>
  <dcterms:modified xsi:type="dcterms:W3CDTF">2022-10-20T04:22:26Z</dcterms:modified>
</cp:coreProperties>
</file>