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69" r:id="rId3"/>
    <p:sldId id="268" r:id="rId4"/>
    <p:sldId id="270" r:id="rId5"/>
    <p:sldId id="258" r:id="rId6"/>
    <p:sldId id="276" r:id="rId7"/>
    <p:sldId id="260" r:id="rId8"/>
    <p:sldId id="261" r:id="rId9"/>
    <p:sldId id="266" r:id="rId10"/>
    <p:sldId id="265" r:id="rId11"/>
    <p:sldId id="278" r:id="rId12"/>
    <p:sldId id="277" r:id="rId13"/>
    <p:sldId id="263" r:id="rId14"/>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kusaikt71" initials="k" lastIdx="1" clrIdx="0">
    <p:extLst>
      <p:ext uri="{19B8F6BF-5375-455C-9EA6-DF929625EA0E}">
        <p15:presenceInfo xmlns:p15="http://schemas.microsoft.com/office/powerpoint/2012/main" userId="kokusaikt71" providerId="None"/>
      </p:ext>
    </p:extLst>
  </p:cmAuthor>
  <p:cmAuthor id="2" name="kokusaikt20" initials="k" lastIdx="0" clrIdx="1">
    <p:extLst>
      <p:ext uri="{19B8F6BF-5375-455C-9EA6-DF929625EA0E}">
        <p15:presenceInfo xmlns:p15="http://schemas.microsoft.com/office/powerpoint/2012/main" userId="kokusaikt2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varScale="1">
        <p:scale>
          <a:sx n="107" d="100"/>
          <a:sy n="107" d="100"/>
        </p:scale>
        <p:origin x="132" y="22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4014"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50193" cy="497969"/>
          </a:xfrm>
          <a:prstGeom prst="rect">
            <a:avLst/>
          </a:prstGeom>
        </p:spPr>
        <p:txBody>
          <a:bodyPr vert="horz" lIns="88322" tIns="44161" rIns="88322" bIns="44161" rtlCol="0"/>
          <a:lstStyle>
            <a:lvl1pPr algn="l">
              <a:defRPr sz="1200"/>
            </a:lvl1pPr>
          </a:lstStyle>
          <a:p>
            <a:endParaRPr lang="en-US"/>
          </a:p>
        </p:txBody>
      </p:sp>
      <p:sp>
        <p:nvSpPr>
          <p:cNvPr id="3" name="日付プレースホルダー 2"/>
          <p:cNvSpPr>
            <a:spLocks noGrp="1"/>
          </p:cNvSpPr>
          <p:nvPr>
            <p:ph type="dt" sz="quarter" idx="1"/>
          </p:nvPr>
        </p:nvSpPr>
        <p:spPr>
          <a:xfrm>
            <a:off x="3855487" y="1"/>
            <a:ext cx="2950193" cy="497969"/>
          </a:xfrm>
          <a:prstGeom prst="rect">
            <a:avLst/>
          </a:prstGeom>
        </p:spPr>
        <p:txBody>
          <a:bodyPr vert="horz" lIns="88322" tIns="44161" rIns="88322" bIns="44161" rtlCol="0"/>
          <a:lstStyle>
            <a:lvl1pPr algn="r">
              <a:defRPr sz="1200"/>
            </a:lvl1pPr>
          </a:lstStyle>
          <a:p>
            <a:endParaRPr lang="en-US" dirty="0"/>
          </a:p>
        </p:txBody>
      </p:sp>
      <p:sp>
        <p:nvSpPr>
          <p:cNvPr id="4" name="フッター プレースホルダー 3"/>
          <p:cNvSpPr>
            <a:spLocks noGrp="1"/>
          </p:cNvSpPr>
          <p:nvPr>
            <p:ph type="ftr" sz="quarter" idx="2"/>
          </p:nvPr>
        </p:nvSpPr>
        <p:spPr>
          <a:xfrm>
            <a:off x="1" y="9441369"/>
            <a:ext cx="2950193" cy="497969"/>
          </a:xfrm>
          <a:prstGeom prst="rect">
            <a:avLst/>
          </a:prstGeom>
        </p:spPr>
        <p:txBody>
          <a:bodyPr vert="horz" lIns="88322" tIns="44161" rIns="88322" bIns="44161"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55487" y="9441369"/>
            <a:ext cx="2950193" cy="497969"/>
          </a:xfrm>
          <a:prstGeom prst="rect">
            <a:avLst/>
          </a:prstGeom>
        </p:spPr>
        <p:txBody>
          <a:bodyPr vert="horz" lIns="88322" tIns="44161" rIns="88322" bIns="44161" rtlCol="0" anchor="b"/>
          <a:lstStyle>
            <a:lvl1pPr algn="r">
              <a:defRPr sz="1200"/>
            </a:lvl1pPr>
          </a:lstStyle>
          <a:p>
            <a:endParaRPr lang="en-US" dirty="0"/>
          </a:p>
        </p:txBody>
      </p:sp>
    </p:spTree>
    <p:extLst>
      <p:ext uri="{BB962C8B-B14F-4D97-AF65-F5344CB8AC3E}">
        <p14:creationId xmlns:p14="http://schemas.microsoft.com/office/powerpoint/2010/main" val="3616506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9787" cy="498693"/>
          </a:xfrm>
          <a:prstGeom prst="rect">
            <a:avLst/>
          </a:prstGeom>
        </p:spPr>
        <p:txBody>
          <a:bodyPr vert="horz" lIns="91431" tIns="45715" rIns="91431" bIns="457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1" y="1"/>
            <a:ext cx="2949787" cy="498693"/>
          </a:xfrm>
          <a:prstGeom prst="rect">
            <a:avLst/>
          </a:prstGeom>
        </p:spPr>
        <p:txBody>
          <a:bodyPr vert="horz" lIns="91431" tIns="45715" rIns="91431" bIns="45715" rtlCol="0"/>
          <a:lstStyle>
            <a:lvl1pPr algn="r">
              <a:defRPr sz="1200"/>
            </a:lvl1pPr>
          </a:lstStyle>
          <a:p>
            <a:fld id="{70120DF2-C3F8-4738-A587-FD90D2AAD21D}"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31" tIns="45715" rIns="91431" bIns="45715" rtlCol="0" anchor="ctr"/>
          <a:lstStyle/>
          <a:p>
            <a:endParaRPr lang="ja-JP" altLang="en-US"/>
          </a:p>
        </p:txBody>
      </p:sp>
      <p:sp>
        <p:nvSpPr>
          <p:cNvPr id="5" name="ノート プレースホルダー 4"/>
          <p:cNvSpPr>
            <a:spLocks noGrp="1"/>
          </p:cNvSpPr>
          <p:nvPr>
            <p:ph type="body" sz="quarter" idx="3"/>
          </p:nvPr>
        </p:nvSpPr>
        <p:spPr>
          <a:xfrm>
            <a:off x="680720" y="4783310"/>
            <a:ext cx="5445760" cy="3913614"/>
          </a:xfrm>
          <a:prstGeom prst="rect">
            <a:avLst/>
          </a:prstGeom>
        </p:spPr>
        <p:txBody>
          <a:bodyPr vert="horz" lIns="91431" tIns="45715" rIns="91431"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50"/>
            <a:ext cx="2949787" cy="498691"/>
          </a:xfrm>
          <a:prstGeom prst="rect">
            <a:avLst/>
          </a:prstGeom>
        </p:spPr>
        <p:txBody>
          <a:bodyPr vert="horz" lIns="91431" tIns="45715" rIns="91431"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1" y="9440650"/>
            <a:ext cx="2949787" cy="498691"/>
          </a:xfrm>
          <a:prstGeom prst="rect">
            <a:avLst/>
          </a:prstGeom>
        </p:spPr>
        <p:txBody>
          <a:bodyPr vert="horz" lIns="91431" tIns="45715" rIns="91431" bIns="45715" rtlCol="0" anchor="b"/>
          <a:lstStyle>
            <a:lvl1pPr algn="r">
              <a:defRPr sz="1200"/>
            </a:lvl1pPr>
          </a:lstStyle>
          <a:p>
            <a:fld id="{50069474-4217-4291-A0F1-8608C73791B9}" type="slidenum">
              <a:rPr kumimoji="1" lang="ja-JP" altLang="en-US" smtClean="0"/>
              <a:t>‹#›</a:t>
            </a:fld>
            <a:endParaRPr kumimoji="1" lang="ja-JP" altLang="en-US"/>
          </a:p>
        </p:txBody>
      </p:sp>
    </p:spTree>
    <p:extLst>
      <p:ext uri="{BB962C8B-B14F-4D97-AF65-F5344CB8AC3E}">
        <p14:creationId xmlns:p14="http://schemas.microsoft.com/office/powerpoint/2010/main" val="29675682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1</a:t>
            </a:fld>
            <a:endParaRPr kumimoji="1" lang="ja-JP" altLang="en-US"/>
          </a:p>
        </p:txBody>
      </p:sp>
    </p:spTree>
    <p:extLst>
      <p:ext uri="{BB962C8B-B14F-4D97-AF65-F5344CB8AC3E}">
        <p14:creationId xmlns:p14="http://schemas.microsoft.com/office/powerpoint/2010/main" val="201408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10</a:t>
            </a:fld>
            <a:endParaRPr kumimoji="1" lang="ja-JP" altLang="en-US"/>
          </a:p>
        </p:txBody>
      </p:sp>
    </p:spTree>
    <p:extLst>
      <p:ext uri="{BB962C8B-B14F-4D97-AF65-F5344CB8AC3E}">
        <p14:creationId xmlns:p14="http://schemas.microsoft.com/office/powerpoint/2010/main" val="2363853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11</a:t>
            </a:fld>
            <a:endParaRPr kumimoji="1" lang="ja-JP" altLang="en-US"/>
          </a:p>
        </p:txBody>
      </p:sp>
    </p:spTree>
    <p:extLst>
      <p:ext uri="{BB962C8B-B14F-4D97-AF65-F5344CB8AC3E}">
        <p14:creationId xmlns:p14="http://schemas.microsoft.com/office/powerpoint/2010/main" val="1681917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12</a:t>
            </a:fld>
            <a:endParaRPr kumimoji="1" lang="ja-JP" altLang="en-US"/>
          </a:p>
        </p:txBody>
      </p:sp>
    </p:spTree>
    <p:extLst>
      <p:ext uri="{BB962C8B-B14F-4D97-AF65-F5344CB8AC3E}">
        <p14:creationId xmlns:p14="http://schemas.microsoft.com/office/powerpoint/2010/main" val="3706101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13</a:t>
            </a:fld>
            <a:endParaRPr kumimoji="1" lang="ja-JP" altLang="en-US"/>
          </a:p>
        </p:txBody>
      </p:sp>
    </p:spTree>
    <p:extLst>
      <p:ext uri="{BB962C8B-B14F-4D97-AF65-F5344CB8AC3E}">
        <p14:creationId xmlns:p14="http://schemas.microsoft.com/office/powerpoint/2010/main" val="2049557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2</a:t>
            </a:fld>
            <a:endParaRPr kumimoji="1" lang="ja-JP" altLang="en-US"/>
          </a:p>
        </p:txBody>
      </p:sp>
    </p:spTree>
    <p:extLst>
      <p:ext uri="{BB962C8B-B14F-4D97-AF65-F5344CB8AC3E}">
        <p14:creationId xmlns:p14="http://schemas.microsoft.com/office/powerpoint/2010/main" val="3911513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3</a:t>
            </a:fld>
            <a:endParaRPr kumimoji="1" lang="ja-JP" altLang="en-US"/>
          </a:p>
        </p:txBody>
      </p:sp>
    </p:spTree>
    <p:extLst>
      <p:ext uri="{BB962C8B-B14F-4D97-AF65-F5344CB8AC3E}">
        <p14:creationId xmlns:p14="http://schemas.microsoft.com/office/powerpoint/2010/main" val="54155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4</a:t>
            </a:fld>
            <a:endParaRPr kumimoji="1" lang="ja-JP" altLang="en-US"/>
          </a:p>
        </p:txBody>
      </p:sp>
    </p:spTree>
    <p:extLst>
      <p:ext uri="{BB962C8B-B14F-4D97-AF65-F5344CB8AC3E}">
        <p14:creationId xmlns:p14="http://schemas.microsoft.com/office/powerpoint/2010/main" val="2883139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5</a:t>
            </a:fld>
            <a:endParaRPr kumimoji="1" lang="ja-JP" altLang="en-US"/>
          </a:p>
        </p:txBody>
      </p:sp>
    </p:spTree>
    <p:extLst>
      <p:ext uri="{BB962C8B-B14F-4D97-AF65-F5344CB8AC3E}">
        <p14:creationId xmlns:p14="http://schemas.microsoft.com/office/powerpoint/2010/main" val="4259511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6</a:t>
            </a:fld>
            <a:endParaRPr kumimoji="1" lang="ja-JP" altLang="en-US"/>
          </a:p>
        </p:txBody>
      </p:sp>
    </p:spTree>
    <p:extLst>
      <p:ext uri="{BB962C8B-B14F-4D97-AF65-F5344CB8AC3E}">
        <p14:creationId xmlns:p14="http://schemas.microsoft.com/office/powerpoint/2010/main" val="615332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7</a:t>
            </a:fld>
            <a:endParaRPr kumimoji="1" lang="ja-JP" altLang="en-US"/>
          </a:p>
        </p:txBody>
      </p:sp>
    </p:spTree>
    <p:extLst>
      <p:ext uri="{BB962C8B-B14F-4D97-AF65-F5344CB8AC3E}">
        <p14:creationId xmlns:p14="http://schemas.microsoft.com/office/powerpoint/2010/main" val="3701453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8</a:t>
            </a:fld>
            <a:endParaRPr kumimoji="1" lang="ja-JP" altLang="en-US"/>
          </a:p>
        </p:txBody>
      </p:sp>
    </p:spTree>
    <p:extLst>
      <p:ext uri="{BB962C8B-B14F-4D97-AF65-F5344CB8AC3E}">
        <p14:creationId xmlns:p14="http://schemas.microsoft.com/office/powerpoint/2010/main" val="189578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0069474-4217-4291-A0F1-8608C73791B9}" type="slidenum">
              <a:rPr kumimoji="1" lang="ja-JP" altLang="en-US" smtClean="0"/>
              <a:t>9</a:t>
            </a:fld>
            <a:endParaRPr kumimoji="1" lang="ja-JP" altLang="en-US"/>
          </a:p>
        </p:txBody>
      </p:sp>
    </p:spTree>
    <p:extLst>
      <p:ext uri="{BB962C8B-B14F-4D97-AF65-F5344CB8AC3E}">
        <p14:creationId xmlns:p14="http://schemas.microsoft.com/office/powerpoint/2010/main" val="1144407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1246732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r>
              <a:rPr kumimoji="1" lang="en-US" altLang="ja-JP" dirty="0"/>
              <a:t>3</a:t>
            </a:r>
            <a:endParaRPr kumimoji="1" lang="ja-JP" altLang="en-US" dirty="0"/>
          </a:p>
        </p:txBody>
      </p:sp>
    </p:spTree>
    <p:extLst>
      <p:ext uri="{BB962C8B-B14F-4D97-AF65-F5344CB8AC3E}">
        <p14:creationId xmlns:p14="http://schemas.microsoft.com/office/powerpoint/2010/main" val="423512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899"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199"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r>
              <a:rPr kumimoji="1" lang="en-US" altLang="ja-JP" dirty="0"/>
              <a:t>4</a:t>
            </a:r>
            <a:endParaRPr kumimoji="1" lang="ja-JP" altLang="en-US" dirty="0"/>
          </a:p>
        </p:txBody>
      </p:sp>
    </p:spTree>
    <p:extLst>
      <p:ext uri="{BB962C8B-B14F-4D97-AF65-F5344CB8AC3E}">
        <p14:creationId xmlns:p14="http://schemas.microsoft.com/office/powerpoint/2010/main" val="274837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889495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2"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274080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200535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9" y="2505076"/>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2" y="2505076"/>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2288462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246730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endParaRPr kumimoji="1" lang="ja-JP" altLang="en-US" dirty="0"/>
          </a:p>
        </p:txBody>
      </p:sp>
    </p:spTree>
    <p:extLst>
      <p:ext uri="{BB962C8B-B14F-4D97-AF65-F5344CB8AC3E}">
        <p14:creationId xmlns:p14="http://schemas.microsoft.com/office/powerpoint/2010/main" val="2029645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r>
              <a:rPr kumimoji="1" lang="en-US" altLang="ja-JP" dirty="0"/>
              <a:t>1</a:t>
            </a:r>
            <a:endParaRPr kumimoji="1" lang="ja-JP" altLang="en-US" dirty="0"/>
          </a:p>
        </p:txBody>
      </p:sp>
    </p:spTree>
    <p:extLst>
      <p:ext uri="{BB962C8B-B14F-4D97-AF65-F5344CB8AC3E}">
        <p14:creationId xmlns:p14="http://schemas.microsoft.com/office/powerpoint/2010/main" val="2933685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r>
              <a:rPr kumimoji="1" lang="en-US" altLang="ja-JP" dirty="0"/>
              <a:t>2</a:t>
            </a:r>
            <a:endParaRPr kumimoji="1" lang="ja-JP" altLang="en-US" dirty="0"/>
          </a:p>
        </p:txBody>
      </p:sp>
    </p:spTree>
    <p:extLst>
      <p:ext uri="{BB962C8B-B14F-4D97-AF65-F5344CB8AC3E}">
        <p14:creationId xmlns:p14="http://schemas.microsoft.com/office/powerpoint/2010/main" val="3438787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DEB9E3-9CCF-42B0-B127-9C8C2DC20959}" type="slidenum">
              <a:rPr kumimoji="1" lang="ja-JP" altLang="en-US" smtClean="0"/>
              <a:t>‹#›</a:t>
            </a:fld>
            <a:endParaRPr kumimoji="1" lang="ja-JP" altLang="en-US"/>
          </a:p>
        </p:txBody>
      </p:sp>
    </p:spTree>
    <p:extLst>
      <p:ext uri="{BB962C8B-B14F-4D97-AF65-F5344CB8AC3E}">
        <p14:creationId xmlns:p14="http://schemas.microsoft.com/office/powerpoint/2010/main" val="2008097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11" rtl="0" eaLnBrk="1" latinLnBrk="0" hangingPunct="1">
        <a:defRPr kumimoji="1" sz="1800" kern="1200">
          <a:solidFill>
            <a:schemeClr val="tx1"/>
          </a:solidFill>
          <a:latin typeface="+mn-lt"/>
          <a:ea typeface="+mn-ea"/>
          <a:cs typeface="+mn-cs"/>
        </a:defRPr>
      </a:lvl1pPr>
      <a:lvl2pPr marL="457206" algn="l" defTabSz="914411" rtl="0" eaLnBrk="1" latinLnBrk="0" hangingPunct="1">
        <a:defRPr kumimoji="1" sz="1800" kern="1200">
          <a:solidFill>
            <a:schemeClr val="tx1"/>
          </a:solidFill>
          <a:latin typeface="+mn-lt"/>
          <a:ea typeface="+mn-ea"/>
          <a:cs typeface="+mn-cs"/>
        </a:defRPr>
      </a:lvl2pPr>
      <a:lvl3pPr marL="914411" algn="l" defTabSz="914411" rtl="0" eaLnBrk="1" latinLnBrk="0" hangingPunct="1">
        <a:defRPr kumimoji="1" sz="1800" kern="1200">
          <a:solidFill>
            <a:schemeClr val="tx1"/>
          </a:solidFill>
          <a:latin typeface="+mn-lt"/>
          <a:ea typeface="+mn-ea"/>
          <a:cs typeface="+mn-cs"/>
        </a:defRPr>
      </a:lvl3pPr>
      <a:lvl4pPr marL="1371617" algn="l" defTabSz="914411" rtl="0" eaLnBrk="1" latinLnBrk="0" hangingPunct="1">
        <a:defRPr kumimoji="1" sz="1800" kern="1200">
          <a:solidFill>
            <a:schemeClr val="tx1"/>
          </a:solidFill>
          <a:latin typeface="+mn-lt"/>
          <a:ea typeface="+mn-ea"/>
          <a:cs typeface="+mn-cs"/>
        </a:defRPr>
      </a:lvl4pPr>
      <a:lvl5pPr marL="1828823" algn="l" defTabSz="914411" rtl="0" eaLnBrk="1" latinLnBrk="0" hangingPunct="1">
        <a:defRPr kumimoji="1" sz="1800" kern="1200">
          <a:solidFill>
            <a:schemeClr val="tx1"/>
          </a:solidFill>
          <a:latin typeface="+mn-lt"/>
          <a:ea typeface="+mn-ea"/>
          <a:cs typeface="+mn-cs"/>
        </a:defRPr>
      </a:lvl5pPr>
      <a:lvl6pPr marL="2286029" algn="l" defTabSz="914411" rtl="0" eaLnBrk="1" latinLnBrk="0" hangingPunct="1">
        <a:defRPr kumimoji="1" sz="1800" kern="1200">
          <a:solidFill>
            <a:schemeClr val="tx1"/>
          </a:solidFill>
          <a:latin typeface="+mn-lt"/>
          <a:ea typeface="+mn-ea"/>
          <a:cs typeface="+mn-cs"/>
        </a:defRPr>
      </a:lvl6pPr>
      <a:lvl7pPr marL="2743234" algn="l" defTabSz="914411" rtl="0" eaLnBrk="1" latinLnBrk="0" hangingPunct="1">
        <a:defRPr kumimoji="1" sz="1800" kern="1200">
          <a:solidFill>
            <a:schemeClr val="tx1"/>
          </a:solidFill>
          <a:latin typeface="+mn-lt"/>
          <a:ea typeface="+mn-ea"/>
          <a:cs typeface="+mn-cs"/>
        </a:defRPr>
      </a:lvl7pPr>
      <a:lvl8pPr marL="3200440" algn="l" defTabSz="914411" rtl="0" eaLnBrk="1" latinLnBrk="0" hangingPunct="1">
        <a:defRPr kumimoji="1" sz="1800" kern="1200">
          <a:solidFill>
            <a:schemeClr val="tx1"/>
          </a:solidFill>
          <a:latin typeface="+mn-lt"/>
          <a:ea typeface="+mn-ea"/>
          <a:cs typeface="+mn-cs"/>
        </a:defRPr>
      </a:lvl8pPr>
      <a:lvl9pPr marL="3657646" algn="l" defTabSz="914411"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tm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mie-u.ac.jp/life/consultation/"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56046" y="365761"/>
            <a:ext cx="2894230" cy="276813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正方形/長方形 5"/>
          <p:cNvSpPr/>
          <p:nvPr/>
        </p:nvSpPr>
        <p:spPr>
          <a:xfrm>
            <a:off x="3649287" y="365761"/>
            <a:ext cx="2793077" cy="27681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正方形/長方形 6"/>
          <p:cNvSpPr/>
          <p:nvPr/>
        </p:nvSpPr>
        <p:spPr>
          <a:xfrm>
            <a:off x="3649287" y="3597312"/>
            <a:ext cx="2793077" cy="272036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 name="正方形/長方形 7"/>
          <p:cNvSpPr/>
          <p:nvPr/>
        </p:nvSpPr>
        <p:spPr>
          <a:xfrm>
            <a:off x="6841375" y="365760"/>
            <a:ext cx="4838007" cy="59519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3600" dirty="0">
                <a:latin typeface="HG創英角ｺﾞｼｯｸUB" panose="020B0909000000000000" pitchFamily="49" charset="-128"/>
                <a:ea typeface="HG創英角ｺﾞｼｯｸUB" panose="020B0909000000000000" pitchFamily="49" charset="-128"/>
              </a:rPr>
              <a:t>三重大学</a:t>
            </a:r>
            <a:endParaRPr lang="en-US" altLang="ja-JP" sz="3600" dirty="0">
              <a:latin typeface="HG創英角ｺﾞｼｯｸUB" panose="020B0909000000000000" pitchFamily="49" charset="-128"/>
              <a:ea typeface="HG創英角ｺﾞｼｯｸUB" panose="020B0909000000000000" pitchFamily="49" charset="-128"/>
            </a:endParaRPr>
          </a:p>
          <a:p>
            <a:pPr algn="ctr">
              <a:lnSpc>
                <a:spcPct val="150000"/>
              </a:lnSpc>
            </a:pPr>
            <a:r>
              <a:rPr lang="ja-JP" altLang="en-US" sz="3600" dirty="0">
                <a:latin typeface="HG創英角ｺﾞｼｯｸUB" panose="020B0909000000000000" pitchFamily="49" charset="-128"/>
                <a:ea typeface="HG創英角ｺﾞｼｯｸUB" panose="020B0909000000000000" pitchFamily="49" charset="-128"/>
              </a:rPr>
              <a:t>外国人留学生</a:t>
            </a:r>
            <a:endParaRPr lang="en-US" altLang="ja-JP" sz="3600" dirty="0">
              <a:latin typeface="HG創英角ｺﾞｼｯｸUB" panose="020B0909000000000000" pitchFamily="49" charset="-128"/>
              <a:ea typeface="HG創英角ｺﾞｼｯｸUB" panose="020B0909000000000000" pitchFamily="49" charset="-128"/>
            </a:endParaRPr>
          </a:p>
          <a:p>
            <a:pPr algn="ctr">
              <a:lnSpc>
                <a:spcPct val="150000"/>
              </a:lnSpc>
            </a:pPr>
            <a:r>
              <a:rPr lang="ja-JP" altLang="en-US" sz="3600" dirty="0">
                <a:latin typeface="HG創英角ｺﾞｼｯｸUB" panose="020B0909000000000000" pitchFamily="49" charset="-128"/>
                <a:ea typeface="HG創英角ｺﾞｼｯｸUB" panose="020B0909000000000000" pitchFamily="49" charset="-128"/>
              </a:rPr>
              <a:t>チューター手引き</a:t>
            </a:r>
            <a:endParaRPr lang="en-US" altLang="ja-JP" sz="3600" dirty="0">
              <a:latin typeface="HG創英角ｺﾞｼｯｸUB" panose="020B0909000000000000" pitchFamily="49" charset="-128"/>
              <a:ea typeface="HG創英角ｺﾞｼｯｸUB" panose="020B0909000000000000" pitchFamily="49" charset="-128"/>
            </a:endParaRPr>
          </a:p>
          <a:p>
            <a:pPr algn="ctr">
              <a:lnSpc>
                <a:spcPct val="150000"/>
              </a:lnSpc>
            </a:pPr>
            <a:r>
              <a:rPr lang="ja-JP" altLang="en-US" dirty="0">
                <a:latin typeface="HG創英角ｺﾞｼｯｸUB" panose="020B0909000000000000" pitchFamily="49" charset="-128"/>
                <a:ea typeface="HG創英角ｺﾞｼｯｸUB" panose="020B0909000000000000" pitchFamily="49" charset="-128"/>
              </a:rPr>
              <a:t>三重大学国際戦略チーム</a:t>
            </a:r>
            <a:endParaRPr lang="en-US" altLang="ja-JP" dirty="0">
              <a:latin typeface="HG創英角ｺﾞｼｯｸUB" panose="020B0909000000000000" pitchFamily="49" charset="-128"/>
              <a:ea typeface="HG創英角ｺﾞｼｯｸUB" panose="020B0909000000000000" pitchFamily="49" charset="-128"/>
            </a:endParaRPr>
          </a:p>
          <a:p>
            <a:pPr algn="ctr">
              <a:lnSpc>
                <a:spcPct val="150000"/>
              </a:lnSpc>
            </a:pPr>
            <a:r>
              <a:rPr lang="en-US" altLang="ja-JP" dirty="0">
                <a:latin typeface="HG創英角ｺﾞｼｯｸUB" panose="020B0909000000000000" pitchFamily="49" charset="-128"/>
                <a:ea typeface="HG創英角ｺﾞｼｯｸUB" panose="020B0909000000000000" pitchFamily="49" charset="-128"/>
              </a:rPr>
              <a:t>2026</a:t>
            </a:r>
            <a:r>
              <a:rPr lang="ja-JP" altLang="en-US" dirty="0">
                <a:latin typeface="HG創英角ｺﾞｼｯｸUB" panose="020B0909000000000000" pitchFamily="49" charset="-128"/>
                <a:ea typeface="HG創英角ｺﾞｼｯｸUB" panose="020B0909000000000000" pitchFamily="49" charset="-128"/>
              </a:rPr>
              <a:t>年</a:t>
            </a:r>
            <a:r>
              <a:rPr lang="en-US" altLang="ja-JP" dirty="0">
                <a:latin typeface="HG創英角ｺﾞｼｯｸUB" panose="020B0909000000000000" pitchFamily="49" charset="-128"/>
                <a:ea typeface="HG創英角ｺﾞｼｯｸUB" panose="020B0909000000000000" pitchFamily="49" charset="-128"/>
              </a:rPr>
              <a:t>10</a:t>
            </a:r>
            <a:r>
              <a:rPr lang="ja-JP" altLang="en-US">
                <a:latin typeface="HG創英角ｺﾞｼｯｸUB" panose="020B0909000000000000" pitchFamily="49" charset="-128"/>
                <a:ea typeface="HG創英角ｺﾞｼｯｸUB" panose="020B0909000000000000" pitchFamily="49" charset="-128"/>
              </a:rPr>
              <a:t>月</a:t>
            </a:r>
            <a:endParaRPr lang="en-US" altLang="ja-JP" dirty="0">
              <a:latin typeface="HG創英角ｺﾞｼｯｸUB" panose="020B0909000000000000" pitchFamily="49" charset="-128"/>
              <a:ea typeface="HG創英角ｺﾞｼｯｸUB" panose="020B0909000000000000" pitchFamily="49" charset="-128"/>
            </a:endParaRPr>
          </a:p>
        </p:txBody>
      </p:sp>
      <p:pic>
        <p:nvPicPr>
          <p:cNvPr id="9" name="図 8">
            <a:extLst>
              <a:ext uri="{FF2B5EF4-FFF2-40B4-BE49-F238E27FC236}">
                <a16:creationId xmlns:a16="http://schemas.microsoft.com/office/drawing/2014/main" id="{983FACA1-310D-4C01-9CF8-F95F8307A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219" y="4145426"/>
            <a:ext cx="2429214" cy="1629002"/>
          </a:xfrm>
          <a:prstGeom prst="rect">
            <a:avLst/>
          </a:prstGeom>
        </p:spPr>
      </p:pic>
      <p:pic>
        <p:nvPicPr>
          <p:cNvPr id="11" name="図 10">
            <a:extLst>
              <a:ext uri="{FF2B5EF4-FFF2-40B4-BE49-F238E27FC236}">
                <a16:creationId xmlns:a16="http://schemas.microsoft.com/office/drawing/2014/main" id="{6A893AD8-F367-439F-AEE8-2F0598C127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65" y="829174"/>
            <a:ext cx="1628503" cy="1841309"/>
          </a:xfrm>
          <a:prstGeom prst="rect">
            <a:avLst/>
          </a:prstGeom>
        </p:spPr>
      </p:pic>
      <p:sp>
        <p:nvSpPr>
          <p:cNvPr id="12" name="正方形/長方形 11">
            <a:extLst>
              <a:ext uri="{FF2B5EF4-FFF2-40B4-BE49-F238E27FC236}">
                <a16:creationId xmlns:a16="http://schemas.microsoft.com/office/drawing/2014/main" id="{68948B33-6C5A-47BA-95EB-CA252F93BAA6}"/>
              </a:ext>
            </a:extLst>
          </p:cNvPr>
          <p:cNvSpPr/>
          <p:nvPr/>
        </p:nvSpPr>
        <p:spPr>
          <a:xfrm>
            <a:off x="356046" y="3597311"/>
            <a:ext cx="2894229" cy="272036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4" name="図 13">
            <a:extLst>
              <a:ext uri="{FF2B5EF4-FFF2-40B4-BE49-F238E27FC236}">
                <a16:creationId xmlns:a16="http://schemas.microsoft.com/office/drawing/2014/main" id="{A9269708-38F7-4D23-AC4C-22D328D0BC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10500" y="5108295"/>
            <a:ext cx="2699756" cy="1104874"/>
          </a:xfrm>
          <a:prstGeom prst="rect">
            <a:avLst/>
          </a:prstGeom>
        </p:spPr>
      </p:pic>
    </p:spTree>
    <p:extLst>
      <p:ext uri="{BB962C8B-B14F-4D97-AF65-F5344CB8AC3E}">
        <p14:creationId xmlns:p14="http://schemas.microsoft.com/office/powerpoint/2010/main" val="1840751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81317" y="351539"/>
            <a:ext cx="11745219"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8.</a:t>
            </a:r>
            <a:r>
              <a:rPr lang="ja-JP" altLang="en-US" sz="3200" dirty="0">
                <a:latin typeface="HGS創英角ｺﾞｼｯｸUB" panose="020B0900000000000000" pitchFamily="50" charset="-128"/>
                <a:ea typeface="HGS創英角ｺﾞｼｯｸUB" panose="020B0900000000000000" pitchFamily="50" charset="-128"/>
              </a:rPr>
              <a:t>　よくある</a:t>
            </a:r>
            <a:r>
              <a:rPr lang="en-US" altLang="ja-JP" sz="3200" dirty="0">
                <a:latin typeface="HGS創英角ｺﾞｼｯｸUB" panose="020B0900000000000000" pitchFamily="50" charset="-128"/>
                <a:ea typeface="HGS創英角ｺﾞｼｯｸUB" panose="020B0900000000000000" pitchFamily="50" charset="-128"/>
              </a:rPr>
              <a:t>Q</a:t>
            </a:r>
            <a:r>
              <a:rPr lang="ja-JP" altLang="en-US" sz="3200" dirty="0">
                <a:latin typeface="HGS創英角ｺﾞｼｯｸUB" panose="020B0900000000000000" pitchFamily="50" charset="-128"/>
                <a:ea typeface="HGS創英角ｺﾞｼｯｸUB" panose="020B0900000000000000" pitchFamily="50" charset="-128"/>
              </a:rPr>
              <a:t>＆</a:t>
            </a:r>
            <a:r>
              <a:rPr lang="en-US" altLang="ja-JP" sz="3200" dirty="0">
                <a:latin typeface="HGS創英角ｺﾞｼｯｸUB" panose="020B0900000000000000" pitchFamily="50" charset="-128"/>
                <a:ea typeface="HGS創英角ｺﾞｼｯｸUB" panose="020B0900000000000000" pitchFamily="50" charset="-128"/>
              </a:rPr>
              <a:t>A (Part.1)</a:t>
            </a:r>
            <a:r>
              <a:rPr lang="ja-JP" altLang="en-US" sz="3200" dirty="0">
                <a:latin typeface="HGS創英角ｺﾞｼｯｸUB" panose="020B0900000000000000" pitchFamily="50" charset="-128"/>
                <a:ea typeface="HGS創英角ｺﾞｼｯｸUB" panose="020B0900000000000000" pitchFamily="50" charset="-128"/>
              </a:rPr>
              <a:t>チューター向け</a:t>
            </a:r>
          </a:p>
        </p:txBody>
      </p:sp>
      <p:sp>
        <p:nvSpPr>
          <p:cNvPr id="3" name="正方形/長方形 2"/>
          <p:cNvSpPr/>
          <p:nvPr/>
        </p:nvSpPr>
        <p:spPr>
          <a:xfrm>
            <a:off x="281317" y="1405614"/>
            <a:ext cx="3846546" cy="25200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サポート業務が</a:t>
            </a:r>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15</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時間を超えてはいけませんか。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：はい、活動は可能ですが、</a:t>
            </a:r>
            <a:r>
              <a:rPr lang="en-US" altLang="ja-JP" sz="2200" dirty="0">
                <a:solidFill>
                  <a:srgbClr val="FF0000"/>
                </a:solidFill>
                <a:latin typeface="HGP創英角ｺﾞｼｯｸUB" panose="020B0900000000000000" pitchFamily="50" charset="-128"/>
                <a:ea typeface="HGP創英角ｺﾞｼｯｸUB" panose="020B0900000000000000" pitchFamily="50" charset="-128"/>
              </a:rPr>
              <a:t>15</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時間を超える謝金支払はできかねます。</a:t>
            </a:r>
            <a:r>
              <a:rPr lang="en-US" altLang="ja-JP" sz="2200" dirty="0">
                <a:solidFill>
                  <a:srgbClr val="FF0000"/>
                </a:solidFill>
                <a:latin typeface="HGP創英角ｺﾞｼｯｸUB" panose="020B0900000000000000" pitchFamily="50" charset="-128"/>
                <a:ea typeface="HGP創英角ｺﾞｼｯｸUB" panose="020B0900000000000000" pitchFamily="50" charset="-128"/>
              </a:rPr>
              <a:t>15</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時間を超える活動はボランティアとなります。</a:t>
            </a:r>
            <a:endParaRPr lang="ja-JP" altLang="en-US" sz="22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9" name="正方形/長方形 8"/>
          <p:cNvSpPr/>
          <p:nvPr/>
        </p:nvSpPr>
        <p:spPr>
          <a:xfrm>
            <a:off x="4305335" y="1405614"/>
            <a:ext cx="3600000" cy="2520000"/>
          </a:xfrm>
          <a:prstGeom prst="rect">
            <a:avLst/>
          </a:prstGeom>
          <a:ln w="38100">
            <a:solidFill>
              <a:srgbClr val="FF0066"/>
            </a:solidFill>
          </a:ln>
        </p:spPr>
        <p:style>
          <a:lnRef idx="2">
            <a:schemeClr val="dk1"/>
          </a:lnRef>
          <a:fillRef idx="1">
            <a:schemeClr val="lt1"/>
          </a:fillRef>
          <a:effectRef idx="0">
            <a:schemeClr val="dk1"/>
          </a:effectRef>
          <a:fontRef idx="minor">
            <a:schemeClr val="dk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サークルでのサポートはチューター活動に入りますか。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：先輩から後輩への指導とみなされますので、チューター実施活動には</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入りません。</a:t>
            </a:r>
            <a:endParaRPr lang="en-US" altLang="ja-JP" sz="2200" dirty="0">
              <a:solidFill>
                <a:srgbClr val="FF0000"/>
              </a:solidFill>
              <a:latin typeface="HGP創英角ｺﾞｼｯｸUB" panose="020B0900000000000000" pitchFamily="50" charset="-128"/>
              <a:ea typeface="HGP創英角ｺﾞｼｯｸUB" panose="020B0900000000000000" pitchFamily="50" charset="-128"/>
            </a:endParaRPr>
          </a:p>
        </p:txBody>
      </p:sp>
      <p:sp>
        <p:nvSpPr>
          <p:cNvPr id="10" name="正方形/長方形 9"/>
          <p:cNvSpPr/>
          <p:nvPr/>
        </p:nvSpPr>
        <p:spPr>
          <a:xfrm>
            <a:off x="8082807" y="1405614"/>
            <a:ext cx="3943729" cy="2520000"/>
          </a:xfrm>
          <a:prstGeom prst="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日本の文化を教えるために</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一緒に出掛けましたが、活動に入りますか。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基本的に</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遊びは謝金の対象外</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です。友人として行ってください。</a:t>
            </a:r>
          </a:p>
        </p:txBody>
      </p:sp>
      <p:sp>
        <p:nvSpPr>
          <p:cNvPr id="11" name="正方形/長方形 10"/>
          <p:cNvSpPr/>
          <p:nvPr/>
        </p:nvSpPr>
        <p:spPr>
          <a:xfrm>
            <a:off x="281317" y="4132713"/>
            <a:ext cx="3846546" cy="2582932"/>
          </a:xfrm>
          <a:prstGeom prst="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リモートや電話でのサポートは可能ですか。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1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：いいえ、認められません。</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サポート業務は</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対面</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のみです。</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2" name="正方形/長方形 11"/>
          <p:cNvSpPr/>
          <p:nvPr/>
        </p:nvSpPr>
        <p:spPr>
          <a:xfrm>
            <a:off x="4301127" y="4143963"/>
            <a:ext cx="3600000" cy="258293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病院への付き添いで、</a:t>
            </a:r>
            <a:br>
              <a:rPr lang="en-US" altLang="ja-JP" sz="2200" dirty="0">
                <a:solidFill>
                  <a:schemeClr val="tx1"/>
                </a:solidFill>
                <a:latin typeface="HGP創英角ｺﾞｼｯｸUB" panose="020B0900000000000000" pitchFamily="50" charset="-128"/>
                <a:ea typeface="HGP創英角ｺﾞｼｯｸUB" panose="020B0900000000000000" pitchFamily="50" charset="-128"/>
              </a:rPr>
            </a:b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長時間</a:t>
            </a:r>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(3</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時間以上</a:t>
            </a:r>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になる</a:t>
            </a:r>
            <a:br>
              <a:rPr lang="en-US" altLang="ja-JP" sz="2200" dirty="0">
                <a:solidFill>
                  <a:schemeClr val="tx1"/>
                </a:solidFill>
                <a:latin typeface="HGP創英角ｺﾞｼｯｸUB" panose="020B0900000000000000" pitchFamily="50" charset="-128"/>
                <a:ea typeface="HGP創英角ｺﾞｼｯｸUB" panose="020B0900000000000000" pitchFamily="50" charset="-128"/>
              </a:rPr>
            </a:b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ことが予想されますが・・・。</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あらかじめ留学生の指導教員もしくは国際戦略チームへご相談ください。</a:t>
            </a:r>
          </a:p>
        </p:txBody>
      </p:sp>
      <p:sp>
        <p:nvSpPr>
          <p:cNvPr id="8" name="スライド番号プレースホルダー 7"/>
          <p:cNvSpPr>
            <a:spLocks noGrp="1"/>
          </p:cNvSpPr>
          <p:nvPr>
            <p:ph type="sldNum" sz="quarter" idx="12"/>
          </p:nvPr>
        </p:nvSpPr>
        <p:spPr>
          <a:xfrm>
            <a:off x="9463525" y="6533083"/>
            <a:ext cx="2743200" cy="365125"/>
          </a:xfrm>
        </p:spPr>
        <p:txBody>
          <a:bodyPr/>
          <a:lstStyle/>
          <a:p>
            <a:r>
              <a:rPr kumimoji="1" lang="en-US" altLang="ja-JP" dirty="0">
                <a:solidFill>
                  <a:schemeClr val="tx1"/>
                </a:solidFill>
              </a:rPr>
              <a:t>9</a:t>
            </a:r>
            <a:endParaRPr kumimoji="1" lang="ja-JP" altLang="en-US" dirty="0">
              <a:solidFill>
                <a:schemeClr val="tx1"/>
              </a:solidFill>
            </a:endParaRPr>
          </a:p>
        </p:txBody>
      </p:sp>
      <p:sp>
        <p:nvSpPr>
          <p:cNvPr id="14" name="正方形/長方形 13">
            <a:extLst>
              <a:ext uri="{FF2B5EF4-FFF2-40B4-BE49-F238E27FC236}">
                <a16:creationId xmlns:a16="http://schemas.microsoft.com/office/drawing/2014/main" id="{DF79D395-5D91-48E4-838C-AF981887D0FC}"/>
              </a:ext>
            </a:extLst>
          </p:cNvPr>
          <p:cNvSpPr/>
          <p:nvPr/>
        </p:nvSpPr>
        <p:spPr>
          <a:xfrm>
            <a:off x="8082808" y="4143964"/>
            <a:ext cx="3827876" cy="2571682"/>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先生に何名かのチューターを頼まれましたが兼任できますか。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兼任は可能です。ただしそれぞれ時間をずらして、</a:t>
            </a:r>
            <a:r>
              <a:rPr lang="en-US" altLang="ja-JP" sz="2200" dirty="0">
                <a:solidFill>
                  <a:srgbClr val="FF0000"/>
                </a:solidFill>
                <a:latin typeface="HGP創英角ｺﾞｼｯｸUB" panose="020B0900000000000000" pitchFamily="50" charset="-128"/>
                <a:ea typeface="HGP創英角ｺﾞｼｯｸUB" panose="020B0900000000000000" pitchFamily="50" charset="-128"/>
              </a:rPr>
              <a:t>1</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対</a:t>
            </a:r>
            <a:r>
              <a:rPr lang="en-US" altLang="ja-JP" sz="2200" dirty="0">
                <a:solidFill>
                  <a:srgbClr val="FF0000"/>
                </a:solidFill>
                <a:latin typeface="HGP創英角ｺﾞｼｯｸUB" panose="020B0900000000000000" pitchFamily="50" charset="-128"/>
                <a:ea typeface="HGP創英角ｺﾞｼｯｸUB" panose="020B0900000000000000" pitchFamily="50" charset="-128"/>
              </a:rPr>
              <a:t>1</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でサポート</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を行ってください。</a:t>
            </a:r>
          </a:p>
        </p:txBody>
      </p:sp>
    </p:spTree>
    <p:extLst>
      <p:ext uri="{BB962C8B-B14F-4D97-AF65-F5344CB8AC3E}">
        <p14:creationId xmlns:p14="http://schemas.microsoft.com/office/powerpoint/2010/main" val="4294656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81317" y="351539"/>
            <a:ext cx="11745219"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8.</a:t>
            </a:r>
            <a:r>
              <a:rPr lang="ja-JP" altLang="en-US" sz="3200" dirty="0">
                <a:latin typeface="HGS創英角ｺﾞｼｯｸUB" panose="020B0900000000000000" pitchFamily="50" charset="-128"/>
                <a:ea typeface="HGS創英角ｺﾞｼｯｸUB" panose="020B0900000000000000" pitchFamily="50" charset="-128"/>
              </a:rPr>
              <a:t>　よくある</a:t>
            </a:r>
            <a:r>
              <a:rPr lang="en-US" altLang="ja-JP" sz="3200" dirty="0">
                <a:latin typeface="HGS創英角ｺﾞｼｯｸUB" panose="020B0900000000000000" pitchFamily="50" charset="-128"/>
                <a:ea typeface="HGS創英角ｺﾞｼｯｸUB" panose="020B0900000000000000" pitchFamily="50" charset="-128"/>
              </a:rPr>
              <a:t>Q</a:t>
            </a:r>
            <a:r>
              <a:rPr lang="ja-JP" altLang="en-US" sz="3200" dirty="0">
                <a:latin typeface="HGS創英角ｺﾞｼｯｸUB" panose="020B0900000000000000" pitchFamily="50" charset="-128"/>
                <a:ea typeface="HGS創英角ｺﾞｼｯｸUB" panose="020B0900000000000000" pitchFamily="50" charset="-128"/>
              </a:rPr>
              <a:t>＆</a:t>
            </a:r>
            <a:r>
              <a:rPr lang="en-US" altLang="ja-JP" sz="3200" dirty="0">
                <a:latin typeface="HGS創英角ｺﾞｼｯｸUB" panose="020B0900000000000000" pitchFamily="50" charset="-128"/>
                <a:ea typeface="HGS創英角ｺﾞｼｯｸUB" panose="020B0900000000000000" pitchFamily="50" charset="-128"/>
              </a:rPr>
              <a:t>A (Part.2)</a:t>
            </a:r>
            <a:r>
              <a:rPr lang="ja-JP" altLang="en-US" sz="3200" dirty="0">
                <a:latin typeface="HGS創英角ｺﾞｼｯｸUB" panose="020B0900000000000000" pitchFamily="50" charset="-128"/>
                <a:ea typeface="HGS創英角ｺﾞｼｯｸUB" panose="020B0900000000000000" pitchFamily="50" charset="-128"/>
              </a:rPr>
              <a:t>チューター向け</a:t>
            </a:r>
          </a:p>
        </p:txBody>
      </p:sp>
      <p:sp>
        <p:nvSpPr>
          <p:cNvPr id="3" name="正方形/長方形 2"/>
          <p:cNvSpPr/>
          <p:nvPr/>
        </p:nvSpPr>
        <p:spPr>
          <a:xfrm>
            <a:off x="281317" y="1405614"/>
            <a:ext cx="3846546" cy="25200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dirty="0">
                <a:solidFill>
                  <a:schemeClr val="tx1"/>
                </a:solidFill>
                <a:latin typeface="HGP創英角ｺﾞｼｯｸUB" panose="020B0900000000000000" pitchFamily="50" charset="-128"/>
                <a:ea typeface="HGP創英角ｺﾞｼｯｸUB" panose="020B0900000000000000" pitchFamily="50" charset="-128"/>
                <a:sym typeface="Wingdings" panose="05000000000000000000" pitchFamily="2" charset="2"/>
              </a:rPr>
              <a:t>：　（私はチューターですが）</a:t>
            </a:r>
            <a:endParaRPr lang="en-US" altLang="ja-JP" dirty="0">
              <a:solidFill>
                <a:schemeClr val="tx1"/>
              </a:solidFill>
              <a:latin typeface="HGP創英角ｺﾞｼｯｸUB" panose="020B0900000000000000" pitchFamily="50" charset="-128"/>
              <a:ea typeface="HGP創英角ｺﾞｼｯｸUB" panose="020B0900000000000000" pitchFamily="50" charset="-128"/>
              <a:sym typeface="Wingdings" panose="05000000000000000000" pitchFamily="2" charset="2"/>
            </a:endParaRPr>
          </a:p>
          <a:p>
            <a:r>
              <a:rPr lang="ja-JP" altLang="en-US" dirty="0">
                <a:solidFill>
                  <a:schemeClr val="tx1"/>
                </a:solidFill>
                <a:latin typeface="HGP創英角ｺﾞｼｯｸUB" panose="020B0900000000000000" pitchFamily="50" charset="-128"/>
                <a:ea typeface="HGP創英角ｺﾞｼｯｸUB" panose="020B0900000000000000" pitchFamily="50" charset="-128"/>
              </a:rPr>
              <a:t>いつどのように実施活動報告を指導教員にすればいいですか。</a:t>
            </a:r>
            <a:endParaRPr lang="en-US" altLang="ja-JP"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dirty="0">
              <a:solidFill>
                <a:schemeClr val="tx1"/>
              </a:solidFill>
              <a:latin typeface="HGP創英角ｺﾞｼｯｸUB" panose="020B0900000000000000" pitchFamily="50" charset="-128"/>
              <a:ea typeface="HGP創英角ｺﾞｼｯｸUB" panose="020B0900000000000000" pitchFamily="50" charset="-128"/>
            </a:endParaRPr>
          </a:p>
          <a:p>
            <a:pPr algn="just"/>
            <a:r>
              <a:rPr lang="en-US" altLang="ja-JP"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dirty="0">
                <a:solidFill>
                  <a:schemeClr val="tx1"/>
                </a:solidFill>
                <a:latin typeface="HGP創英角ｺﾞｼｯｸUB" panose="020B0900000000000000" pitchFamily="50" charset="-128"/>
                <a:ea typeface="HGP創英角ｺﾞｼｯｸUB" panose="020B0900000000000000" pitchFamily="50" charset="-128"/>
              </a:rPr>
              <a:t>期間内でも活動が終了したら速やかに</a:t>
            </a:r>
            <a:r>
              <a:rPr lang="ja-JP" altLang="en-US" dirty="0">
                <a:solidFill>
                  <a:schemeClr val="tx1"/>
                </a:solidFill>
                <a:latin typeface="HGS創英角ｺﾞｼｯｸUB" panose="020B0900000000000000" pitchFamily="50" charset="-128"/>
                <a:ea typeface="HGS創英角ｺﾞｼｯｸUB" panose="020B0900000000000000" pitchFamily="50" charset="-128"/>
              </a:rPr>
              <a:t>④外国人留学生チューター実施報告書に記入してメールにて留学生の指導教員へ提出してください。</a:t>
            </a:r>
            <a:endParaRPr lang="en-US" altLang="ja-JP"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9" name="正方形/長方形 8"/>
          <p:cNvSpPr/>
          <p:nvPr/>
        </p:nvSpPr>
        <p:spPr>
          <a:xfrm>
            <a:off x="4305335" y="1405614"/>
            <a:ext cx="3600000" cy="2520000"/>
          </a:xfrm>
          <a:prstGeom prst="rect">
            <a:avLst/>
          </a:prstGeom>
          <a:ln w="38100">
            <a:solidFill>
              <a:srgbClr val="FF0066"/>
            </a:solidFill>
          </a:ln>
        </p:spPr>
        <p:style>
          <a:lnRef idx="2">
            <a:schemeClr val="dk1"/>
          </a:lnRef>
          <a:fillRef idx="1">
            <a:schemeClr val="lt1"/>
          </a:fillRef>
          <a:effectRef idx="0">
            <a:schemeClr val="dk1"/>
          </a:effectRef>
          <a:fontRef idx="minor">
            <a:schemeClr val="dk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チューター活動の場所や時間帯はどうしたらいいですか。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：留学生の指導教員に相談の上、留学生と決めてください。</a:t>
            </a:r>
            <a:endParaRPr lang="en-US" altLang="ja-JP" sz="2200" dirty="0">
              <a:solidFill>
                <a:srgbClr val="FF0000"/>
              </a:solidFill>
              <a:latin typeface="HGP創英角ｺﾞｼｯｸUB" panose="020B0900000000000000" pitchFamily="50" charset="-128"/>
              <a:ea typeface="HGP創英角ｺﾞｼｯｸUB" panose="020B0900000000000000" pitchFamily="50" charset="-128"/>
            </a:endParaRPr>
          </a:p>
        </p:txBody>
      </p:sp>
      <p:sp>
        <p:nvSpPr>
          <p:cNvPr id="10" name="正方形/長方形 9"/>
          <p:cNvSpPr/>
          <p:nvPr/>
        </p:nvSpPr>
        <p:spPr>
          <a:xfrm>
            <a:off x="8082807" y="1405614"/>
            <a:ext cx="3943729" cy="2520000"/>
          </a:xfrm>
          <a:prstGeom prst="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チューター業務としてのサポートはいつ終わりになりますか。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基本的に</a:t>
            </a:r>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3</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カ月内ですが、</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サポートが不要になりましたら、活動は終了です。</a:t>
            </a:r>
          </a:p>
        </p:txBody>
      </p:sp>
      <p:sp>
        <p:nvSpPr>
          <p:cNvPr id="11" name="正方形/長方形 10"/>
          <p:cNvSpPr/>
          <p:nvPr/>
        </p:nvSpPr>
        <p:spPr>
          <a:xfrm>
            <a:off x="281317" y="4143963"/>
            <a:ext cx="3846546" cy="2457133"/>
          </a:xfrm>
          <a:prstGeom prst="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sym typeface="Wingdings" panose="05000000000000000000" pitchFamily="2" charset="2"/>
              </a:rPr>
              <a:t>：英語はあまり得意ではありませんが、ドイツに留学経験があります。それでもチューターに応募できますか。</a:t>
            </a:r>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pPr algn="just"/>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はい、できます。応募の際にその旨、お知らせください。留学生の中にはドイツ出身の留学生もいます。</a:t>
            </a:r>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2" name="正方形/長方形 11"/>
          <p:cNvSpPr/>
          <p:nvPr/>
        </p:nvSpPr>
        <p:spPr>
          <a:xfrm>
            <a:off x="4301127" y="4143963"/>
            <a:ext cx="3600000" cy="245713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9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1900" dirty="0">
                <a:solidFill>
                  <a:schemeClr val="tx1"/>
                </a:solidFill>
                <a:latin typeface="HGP創英角ｺﾞｼｯｸUB" panose="020B0900000000000000" pitchFamily="50" charset="-128"/>
                <a:ea typeface="HGP創英角ｺﾞｼｯｸUB" panose="020B0900000000000000" pitchFamily="50" charset="-128"/>
              </a:rPr>
              <a:t>国際交流に興味がありますが、英語が得意ではありません。それでもチューターに応募できますか。</a:t>
            </a:r>
            <a:endParaRPr lang="en-US" altLang="ja-JP" sz="19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9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19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1900" dirty="0">
                <a:solidFill>
                  <a:schemeClr val="tx1"/>
                </a:solidFill>
                <a:latin typeface="HGP創英角ｺﾞｼｯｸUB" panose="020B0900000000000000" pitchFamily="50" charset="-128"/>
                <a:ea typeface="HGP創英角ｺﾞｼｯｸUB" panose="020B0900000000000000" pitchFamily="50" charset="-128"/>
              </a:rPr>
              <a:t>はい、できます。応募の際にその旨、お知らせください。留学生の中には日本語ができる学生もいます。</a:t>
            </a:r>
          </a:p>
        </p:txBody>
      </p:sp>
      <p:sp>
        <p:nvSpPr>
          <p:cNvPr id="8" name="スライド番号プレースホルダー 7"/>
          <p:cNvSpPr>
            <a:spLocks noGrp="1"/>
          </p:cNvSpPr>
          <p:nvPr>
            <p:ph type="sldNum" sz="quarter" idx="12"/>
          </p:nvPr>
        </p:nvSpPr>
        <p:spPr>
          <a:xfrm>
            <a:off x="9463525" y="6533083"/>
            <a:ext cx="2743200" cy="365125"/>
          </a:xfrm>
        </p:spPr>
        <p:txBody>
          <a:bodyPr/>
          <a:lstStyle/>
          <a:p>
            <a:r>
              <a:rPr lang="en-US" altLang="ja-JP" dirty="0">
                <a:solidFill>
                  <a:schemeClr val="tx1"/>
                </a:solidFill>
              </a:rPr>
              <a:t>10</a:t>
            </a:r>
            <a:endParaRPr kumimoji="1" lang="ja-JP" altLang="en-US" dirty="0">
              <a:solidFill>
                <a:schemeClr val="tx1"/>
              </a:solidFill>
            </a:endParaRPr>
          </a:p>
        </p:txBody>
      </p:sp>
      <p:sp>
        <p:nvSpPr>
          <p:cNvPr id="14" name="正方形/長方形 13">
            <a:extLst>
              <a:ext uri="{FF2B5EF4-FFF2-40B4-BE49-F238E27FC236}">
                <a16:creationId xmlns:a16="http://schemas.microsoft.com/office/drawing/2014/main" id="{DF79D395-5D91-48E4-838C-AF981887D0FC}"/>
              </a:ext>
            </a:extLst>
          </p:cNvPr>
          <p:cNvSpPr/>
          <p:nvPr/>
        </p:nvSpPr>
        <p:spPr>
          <a:xfrm>
            <a:off x="8082807" y="4143964"/>
            <a:ext cx="3943729" cy="2457133"/>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チューター活動を延期することはできますか。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残念ながら、特段の理由がない限りお受けできません。まずは、留学生の指導教員に相談ください。</a:t>
            </a:r>
          </a:p>
        </p:txBody>
      </p:sp>
    </p:spTree>
    <p:extLst>
      <p:ext uri="{BB962C8B-B14F-4D97-AF65-F5344CB8AC3E}">
        <p14:creationId xmlns:p14="http://schemas.microsoft.com/office/powerpoint/2010/main" val="3184357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81318" y="351539"/>
            <a:ext cx="11614195"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8.</a:t>
            </a:r>
            <a:r>
              <a:rPr lang="ja-JP" altLang="en-US" sz="3200" dirty="0">
                <a:latin typeface="HGS創英角ｺﾞｼｯｸUB" panose="020B0900000000000000" pitchFamily="50" charset="-128"/>
                <a:ea typeface="HGS創英角ｺﾞｼｯｸUB" panose="020B0900000000000000" pitchFamily="50" charset="-128"/>
              </a:rPr>
              <a:t>　よくある</a:t>
            </a:r>
            <a:r>
              <a:rPr lang="en-US" altLang="ja-JP" sz="3200" dirty="0">
                <a:latin typeface="HGS創英角ｺﾞｼｯｸUB" panose="020B0900000000000000" pitchFamily="50" charset="-128"/>
                <a:ea typeface="HGS創英角ｺﾞｼｯｸUB" panose="020B0900000000000000" pitchFamily="50" charset="-128"/>
              </a:rPr>
              <a:t>Q</a:t>
            </a:r>
            <a:r>
              <a:rPr lang="ja-JP" altLang="en-US" sz="3200" dirty="0">
                <a:latin typeface="HGS創英角ｺﾞｼｯｸUB" panose="020B0900000000000000" pitchFamily="50" charset="-128"/>
                <a:ea typeface="HGS創英角ｺﾞｼｯｸUB" panose="020B0900000000000000" pitchFamily="50" charset="-128"/>
              </a:rPr>
              <a:t>＆</a:t>
            </a:r>
            <a:r>
              <a:rPr lang="en-US" altLang="ja-JP" sz="3200" dirty="0">
                <a:latin typeface="HGS創英角ｺﾞｼｯｸUB" panose="020B0900000000000000" pitchFamily="50" charset="-128"/>
                <a:ea typeface="HGS創英角ｺﾞｼｯｸUB" panose="020B0900000000000000" pitchFamily="50" charset="-128"/>
              </a:rPr>
              <a:t>A  (Part.3)</a:t>
            </a:r>
            <a:r>
              <a:rPr lang="ja-JP" altLang="en-US" sz="3200" dirty="0">
                <a:latin typeface="HGS創英角ｺﾞｼｯｸUB" panose="020B0900000000000000" pitchFamily="50" charset="-128"/>
                <a:ea typeface="HGS創英角ｺﾞｼｯｸUB" panose="020B0900000000000000" pitchFamily="50" charset="-128"/>
              </a:rPr>
              <a:t>留学生の指導教員向け</a:t>
            </a:r>
          </a:p>
        </p:txBody>
      </p:sp>
      <p:sp>
        <p:nvSpPr>
          <p:cNvPr id="3" name="正方形/長方形 2"/>
          <p:cNvSpPr/>
          <p:nvPr/>
        </p:nvSpPr>
        <p:spPr>
          <a:xfrm>
            <a:off x="281317" y="1410788"/>
            <a:ext cx="3733334" cy="2560577"/>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業務実施計画書を</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いつ提出</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したらいいですか。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pPr algn="ctr"/>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：計画書の提出期限は設けておりませんが、活動開始前にご提出ください。</a:t>
            </a:r>
          </a:p>
        </p:txBody>
      </p:sp>
      <p:sp>
        <p:nvSpPr>
          <p:cNvPr id="9" name="正方形/長方形 8"/>
          <p:cNvSpPr/>
          <p:nvPr/>
        </p:nvSpPr>
        <p:spPr>
          <a:xfrm>
            <a:off x="4305335" y="1405613"/>
            <a:ext cx="3600000" cy="2568423"/>
          </a:xfrm>
          <a:prstGeom prst="rect">
            <a:avLst/>
          </a:prstGeom>
          <a:ln w="38100">
            <a:solidFill>
              <a:srgbClr val="FF0066"/>
            </a:solidFill>
          </a:ln>
        </p:spPr>
        <p:style>
          <a:lnRef idx="2">
            <a:schemeClr val="dk1"/>
          </a:lnRef>
          <a:fillRef idx="1">
            <a:schemeClr val="lt1"/>
          </a:fillRef>
          <a:effectRef idx="0">
            <a:schemeClr val="dk1"/>
          </a:effectRef>
          <a:fontRef idx="minor">
            <a:schemeClr val="dk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一人のチューターに何名かの留学生のサポートを依頼してもいいですか。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可能ですが、学生の負担にならない程度にしてください。</a:t>
            </a:r>
            <a:r>
              <a:rPr lang="ja-JP" altLang="en-US" sz="2200" dirty="0">
                <a:solidFill>
                  <a:srgbClr val="FF0000"/>
                </a:solidFill>
                <a:latin typeface="HGP創英角ｺﾞｼｯｸUB" panose="020B0900000000000000" pitchFamily="50" charset="-128"/>
                <a:ea typeface="HGP創英角ｺﾞｼｯｸUB" panose="020B0900000000000000" pitchFamily="50" charset="-128"/>
              </a:rPr>
              <a:t>同じ時間帯に複数の留学生をサポートすることは不可です。</a:t>
            </a:r>
            <a:endParaRPr lang="en-US" altLang="ja-JP" sz="2200" dirty="0">
              <a:solidFill>
                <a:srgbClr val="FF0000"/>
              </a:solidFill>
              <a:latin typeface="HGP創英角ｺﾞｼｯｸUB" panose="020B0900000000000000" pitchFamily="50" charset="-128"/>
              <a:ea typeface="HGP創英角ｺﾞｼｯｸUB" panose="020B0900000000000000" pitchFamily="50" charset="-128"/>
            </a:endParaRPr>
          </a:p>
        </p:txBody>
      </p:sp>
      <p:sp>
        <p:nvSpPr>
          <p:cNvPr id="10" name="正方形/長方形 9"/>
          <p:cNvSpPr/>
          <p:nvPr/>
        </p:nvSpPr>
        <p:spPr>
          <a:xfrm>
            <a:off x="8196019" y="1410789"/>
            <a:ext cx="3714664" cy="2563247"/>
          </a:xfrm>
          <a:prstGeom prst="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留学生一人に</a:t>
            </a: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複数のチューター学生</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をマッチングしてもいいですか。</a:t>
            </a:r>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可能ですが</a:t>
            </a:r>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2</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名のチューター活動時間を合わせて</a:t>
            </a:r>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15</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時間までが謝金支払い対象になりますので、ご留意ください。</a:t>
            </a:r>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1" name="正方形/長方形 10"/>
          <p:cNvSpPr/>
          <p:nvPr/>
        </p:nvSpPr>
        <p:spPr>
          <a:xfrm>
            <a:off x="281317" y="4154905"/>
            <a:ext cx="3727532" cy="2557481"/>
          </a:xfrm>
          <a:prstGeom prst="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チューターが決まったら、その後どう進めればいいですか。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：新渡日留学生とチューターと先生の</a:t>
            </a:r>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3</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者で面談をし、サポートの内容を確認・共有してください。</a:t>
            </a:r>
            <a:endParaRPr lang="en-US" altLang="ja-JP" sz="2200" dirty="0">
              <a:solidFill>
                <a:srgbClr val="FF0000"/>
              </a:solidFill>
              <a:latin typeface="HGP創英角ｺﾞｼｯｸUB" panose="020B0900000000000000" pitchFamily="50" charset="-128"/>
              <a:ea typeface="HGP創英角ｺﾞｼｯｸUB" panose="020B0900000000000000" pitchFamily="50" charset="-128"/>
            </a:endParaRPr>
          </a:p>
          <a:p>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2" name="正方形/長方形 11"/>
          <p:cNvSpPr/>
          <p:nvPr/>
        </p:nvSpPr>
        <p:spPr>
          <a:xfrm>
            <a:off x="4305335" y="4154905"/>
            <a:ext cx="3594198" cy="255748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提出した計画書の活動期間よりも</a:t>
            </a: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早く活動が終了しましたが、どうしたらいいですか。</a:t>
            </a:r>
            <a:endParaRPr lang="en-US" altLang="ja-JP" sz="2000" dirty="0">
              <a:solidFill>
                <a:srgbClr val="FF0000"/>
              </a:solidFill>
              <a:latin typeface="HGP創英角ｺﾞｼｯｸUB" panose="020B0900000000000000" pitchFamily="50" charset="-128"/>
              <a:ea typeface="HGP創英角ｺﾞｼｯｸUB" panose="020B0900000000000000" pitchFamily="50" charset="-128"/>
            </a:endParaRPr>
          </a:p>
          <a:p>
            <a:endParaRPr lang="en-US" altLang="ja-JP" sz="1100" dirty="0">
              <a:solidFill>
                <a:srgbClr val="FF0000"/>
              </a:solidFill>
              <a:latin typeface="HGP創英角ｺﾞｼｯｸUB" panose="020B0900000000000000" pitchFamily="50" charset="-128"/>
              <a:ea typeface="HGP創英角ｺﾞｼｯｸUB" panose="020B0900000000000000" pitchFamily="50" charset="-128"/>
            </a:endParaRPr>
          </a:p>
          <a:p>
            <a:r>
              <a:rPr lang="en-US" altLang="ja-JP" sz="20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活動が終了した時点で、</a:t>
            </a:r>
            <a:endParaRPr lang="en-US" altLang="ja-JP" sz="2000" dirty="0">
              <a:solidFill>
                <a:schemeClr val="tx1"/>
              </a:solidFill>
              <a:latin typeface="HGP創英角ｺﾞｼｯｸUB" panose="020B0900000000000000" pitchFamily="50" charset="-128"/>
              <a:ea typeface="HGP創英角ｺﾞｼｯｸUB" panose="020B0900000000000000" pitchFamily="50" charset="-128"/>
            </a:endParaRPr>
          </a:p>
          <a:p>
            <a:r>
              <a:rPr lang="ja-JP" altLang="en-US" sz="2000" dirty="0">
                <a:solidFill>
                  <a:schemeClr val="tx1"/>
                </a:solidFill>
                <a:latin typeface="HGP創英角ｺﾞｼｯｸUB" panose="020B0900000000000000" pitchFamily="50" charset="-128"/>
                <a:ea typeface="HGP創英角ｺﾞｼｯｸUB" panose="020B0900000000000000" pitchFamily="50" charset="-128"/>
              </a:rPr>
              <a:t>④実施報告書と⑤依頼事項完了報告書をご提出ください。</a:t>
            </a:r>
          </a:p>
          <a:p>
            <a:endParaRPr lang="ja-JP" altLang="en-US" sz="20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8" name="スライド番号プレースホルダー 7"/>
          <p:cNvSpPr>
            <a:spLocks noGrp="1"/>
          </p:cNvSpPr>
          <p:nvPr>
            <p:ph type="sldNum" sz="quarter" idx="12"/>
          </p:nvPr>
        </p:nvSpPr>
        <p:spPr>
          <a:xfrm>
            <a:off x="11733138" y="6519524"/>
            <a:ext cx="458862" cy="365125"/>
          </a:xfrm>
        </p:spPr>
        <p:txBody>
          <a:bodyPr/>
          <a:lstStyle/>
          <a:p>
            <a:r>
              <a:rPr lang="en-US" altLang="ja-JP" dirty="0">
                <a:solidFill>
                  <a:schemeClr val="tx1"/>
                </a:solidFill>
              </a:rPr>
              <a:t>11</a:t>
            </a:r>
            <a:endParaRPr kumimoji="1" lang="ja-JP" altLang="en-US" dirty="0">
              <a:solidFill>
                <a:schemeClr val="tx1"/>
              </a:solidFill>
            </a:endParaRPr>
          </a:p>
        </p:txBody>
      </p:sp>
      <p:sp>
        <p:nvSpPr>
          <p:cNvPr id="14" name="正方形/長方形 13">
            <a:extLst>
              <a:ext uri="{FF2B5EF4-FFF2-40B4-BE49-F238E27FC236}">
                <a16:creationId xmlns:a16="http://schemas.microsoft.com/office/drawing/2014/main" id="{391532D4-0348-4197-A90E-0F9002E8E02F}"/>
              </a:ext>
            </a:extLst>
          </p:cNvPr>
          <p:cNvSpPr/>
          <p:nvPr/>
        </p:nvSpPr>
        <p:spPr>
          <a:xfrm>
            <a:off x="8196019" y="4159624"/>
            <a:ext cx="3699494" cy="2567563"/>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Q:</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担当留学生にチューターをつけたほうがいいですか。</a:t>
            </a: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a:p>
            <a:endParaRPr lang="en-US" altLang="ja-JP" sz="1200" dirty="0">
              <a:solidFill>
                <a:schemeClr val="tx1"/>
              </a:solidFill>
              <a:latin typeface="HGP創英角ｺﾞｼｯｸUB" panose="020B0900000000000000" pitchFamily="50" charset="-128"/>
              <a:ea typeface="HGP創英角ｺﾞｼｯｸUB" panose="020B0900000000000000" pitchFamily="50" charset="-128"/>
            </a:endParaRPr>
          </a:p>
          <a:p>
            <a:r>
              <a:rPr lang="en-US" altLang="ja-JP" sz="2200" dirty="0">
                <a:solidFill>
                  <a:schemeClr val="tx1"/>
                </a:solidFill>
                <a:latin typeface="HGP創英角ｺﾞｼｯｸUB" panose="020B0900000000000000" pitchFamily="50" charset="-128"/>
                <a:ea typeface="HGP創英角ｺﾞｼｯｸUB" panose="020B0900000000000000" pitchFamily="50" charset="-128"/>
              </a:rPr>
              <a:t>A:</a:t>
            </a:r>
            <a:r>
              <a:rPr lang="ja-JP" altLang="en-US" sz="2200" dirty="0">
                <a:solidFill>
                  <a:schemeClr val="tx1"/>
                </a:solidFill>
                <a:latin typeface="HGP創英角ｺﾞｼｯｸUB" panose="020B0900000000000000" pitchFamily="50" charset="-128"/>
                <a:ea typeface="HGP創英角ｺﾞｼｯｸUB" panose="020B0900000000000000" pitchFamily="50" charset="-128"/>
              </a:rPr>
              <a:t>どのようなサポートが必要か留学生と面談したうえ、制度を利用するかご判断ください。</a:t>
            </a:r>
            <a:br>
              <a:rPr lang="en-US" altLang="ja-JP" sz="2200" dirty="0">
                <a:solidFill>
                  <a:schemeClr val="tx1"/>
                </a:solidFill>
                <a:latin typeface="HGP創英角ｺﾞｼｯｸUB" panose="020B0900000000000000" pitchFamily="50" charset="-128"/>
                <a:ea typeface="HGP創英角ｺﾞｼｯｸUB" panose="020B0900000000000000" pitchFamily="50" charset="-128"/>
              </a:rPr>
            </a:br>
            <a:endParaRPr lang="en-US" altLang="ja-JP" sz="2200"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502813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89383" y="310318"/>
            <a:ext cx="11556006"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9.</a:t>
            </a:r>
            <a:r>
              <a:rPr lang="ja-JP" altLang="en-US" sz="3200" dirty="0">
                <a:latin typeface="HGS創英角ｺﾞｼｯｸUB" panose="020B0900000000000000" pitchFamily="50" charset="-128"/>
                <a:ea typeface="HGS創英角ｺﾞｼｯｸUB" panose="020B0900000000000000" pitchFamily="50" charset="-128"/>
              </a:rPr>
              <a:t>　連絡先</a:t>
            </a:r>
          </a:p>
        </p:txBody>
      </p:sp>
      <p:sp>
        <p:nvSpPr>
          <p:cNvPr id="3" name="テキスト ボックス 2"/>
          <p:cNvSpPr txBox="1"/>
          <p:nvPr/>
        </p:nvSpPr>
        <p:spPr>
          <a:xfrm>
            <a:off x="356745" y="1243597"/>
            <a:ext cx="11739459" cy="707886"/>
          </a:xfrm>
          <a:prstGeom prst="rect">
            <a:avLst/>
          </a:prstGeom>
          <a:noFill/>
        </p:spPr>
        <p:txBody>
          <a:bodyPr wrap="square" rtlCol="0">
            <a:spAutoFit/>
          </a:bodyPr>
          <a:lstStyle/>
          <a:p>
            <a:r>
              <a:rPr lang="ja-JP" altLang="en-US" sz="2000" dirty="0">
                <a:latin typeface="HGS創英角ｺﾞｼｯｸUB" panose="020B0900000000000000" pitchFamily="50" charset="-128"/>
                <a:ea typeface="HGS創英角ｺﾞｼｯｸUB" panose="020B0900000000000000" pitchFamily="50" charset="-128"/>
              </a:rPr>
              <a:t>　</a:t>
            </a:r>
            <a:r>
              <a:rPr lang="ja-JP" altLang="en-US" sz="2000" dirty="0">
                <a:solidFill>
                  <a:srgbClr val="FF0000"/>
                </a:solidFill>
                <a:latin typeface="HGS創英角ｺﾞｼｯｸUB" panose="020B0900000000000000" pitchFamily="50" charset="-128"/>
                <a:ea typeface="HGS創英角ｺﾞｼｯｸUB" panose="020B0900000000000000" pitchFamily="50" charset="-128"/>
              </a:rPr>
              <a:t>疑問や問題が生じた場合は、留学生の指導教員や当チームに相談しながら解決を図っていくようにしてください。</a:t>
            </a:r>
            <a:r>
              <a:rPr lang="ja-JP" altLang="en-US" sz="2000" u="sng" dirty="0">
                <a:solidFill>
                  <a:srgbClr val="FF0000"/>
                </a:solidFill>
                <a:latin typeface="HGS創英角ｺﾞｼｯｸUB" panose="020B0900000000000000" pitchFamily="50" charset="-128"/>
                <a:ea typeface="HGS創英角ｺﾞｼｯｸUB" panose="020B0900000000000000" pitchFamily="50" charset="-128"/>
              </a:rPr>
              <a:t>一人で悩まず、困ったときには下記の問い合わせ先までご相談してください。</a:t>
            </a:r>
            <a:r>
              <a:rPr lang="ja-JP" altLang="en-US" sz="2000" dirty="0">
                <a:solidFill>
                  <a:srgbClr val="FF0000"/>
                </a:solidFill>
                <a:latin typeface="HGS創英角ｺﾞｼｯｸUB" panose="020B0900000000000000" pitchFamily="50" charset="-128"/>
                <a:ea typeface="HGS創英角ｺﾞｼｯｸUB" panose="020B0900000000000000" pitchFamily="50" charset="-128"/>
              </a:rPr>
              <a:t>　　</a:t>
            </a:r>
            <a:endParaRPr lang="en-US" altLang="ja-JP" sz="2000" dirty="0">
              <a:solidFill>
                <a:srgbClr val="FF0000"/>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3"/>
          <p:cNvSpPr txBox="1"/>
          <p:nvPr/>
        </p:nvSpPr>
        <p:spPr>
          <a:xfrm>
            <a:off x="1931458" y="2011559"/>
            <a:ext cx="8590031" cy="4862870"/>
          </a:xfrm>
          <a:prstGeom prst="rect">
            <a:avLst/>
          </a:prstGeom>
          <a:noFill/>
        </p:spPr>
        <p:txBody>
          <a:bodyPr wrap="square" rtlCol="0">
            <a:spAutoFit/>
          </a:bodyPr>
          <a:lstStyle/>
          <a:p>
            <a:r>
              <a:rPr lang="en-US" altLang="ja-JP" sz="2200" dirty="0">
                <a:latin typeface="HGS創英角ｺﾞｼｯｸUB" panose="020B0900000000000000" pitchFamily="50" charset="-128"/>
                <a:ea typeface="HGS創英角ｺﾞｼｯｸUB" panose="020B0900000000000000" pitchFamily="50" charset="-128"/>
              </a:rPr>
              <a:t>【</a:t>
            </a:r>
            <a:r>
              <a:rPr lang="ja-JP" altLang="en-US" sz="2200" dirty="0">
                <a:latin typeface="HGS創英角ｺﾞｼｯｸUB" panose="020B0900000000000000" pitchFamily="50" charset="-128"/>
                <a:ea typeface="HGS創英角ｺﾞｼｯｸUB" panose="020B0900000000000000" pitchFamily="50" charset="-128"/>
              </a:rPr>
              <a:t>問い合わせ先</a:t>
            </a:r>
            <a:r>
              <a:rPr lang="en-US" altLang="ja-JP" sz="2200" dirty="0">
                <a:latin typeface="HGS創英角ｺﾞｼｯｸUB" panose="020B0900000000000000" pitchFamily="50" charset="-128"/>
                <a:ea typeface="HGS創英角ｺﾞｼｯｸUB" panose="020B0900000000000000" pitchFamily="50" charset="-128"/>
              </a:rPr>
              <a:t>】</a:t>
            </a:r>
          </a:p>
          <a:p>
            <a:r>
              <a:rPr lang="en-US" altLang="ja-JP" sz="1600" dirty="0">
                <a:latin typeface="HGS創英角ｺﾞｼｯｸUB" panose="020B0900000000000000" pitchFamily="50" charset="-128"/>
                <a:ea typeface="HGS創英角ｺﾞｼｯｸUB" panose="020B0900000000000000" pitchFamily="50" charset="-128"/>
              </a:rPr>
              <a:t>(1)</a:t>
            </a:r>
            <a:r>
              <a:rPr lang="ja-JP" altLang="en-US" sz="1600" dirty="0">
                <a:latin typeface="HGS創英角ｺﾞｼｯｸUB" panose="020B0900000000000000" pitchFamily="50" charset="-128"/>
                <a:ea typeface="HGS創英角ｺﾞｼｯｸUB" panose="020B0900000000000000" pitchFamily="50" charset="-128"/>
              </a:rPr>
              <a:t>国際戦略チーム　</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チューター制度について</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開室日時：月曜日～金曜日　</a:t>
            </a:r>
            <a:r>
              <a:rPr lang="en-US" altLang="ja-JP" sz="1600" dirty="0">
                <a:latin typeface="HGS創英角ｺﾞｼｯｸUB" panose="020B0900000000000000" pitchFamily="50" charset="-128"/>
                <a:ea typeface="HGS創英角ｺﾞｼｯｸUB" panose="020B0900000000000000" pitchFamily="50" charset="-128"/>
              </a:rPr>
              <a:t>8</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30</a:t>
            </a:r>
            <a:r>
              <a:rPr lang="ja-JP" altLang="en-US" sz="1600" dirty="0">
                <a:latin typeface="HGS創英角ｺﾞｼｯｸUB" panose="020B0900000000000000" pitchFamily="50" charset="-128"/>
                <a:ea typeface="HGS創英角ｺﾞｼｯｸUB" panose="020B0900000000000000" pitchFamily="50" charset="-128"/>
              </a:rPr>
              <a:t>分～</a:t>
            </a:r>
            <a:r>
              <a:rPr lang="en-US" altLang="ja-JP" sz="1600" dirty="0">
                <a:latin typeface="HGS創英角ｺﾞｼｯｸUB" panose="020B0900000000000000" pitchFamily="50" charset="-128"/>
                <a:ea typeface="HGS創英角ｺﾞｼｯｸUB" panose="020B0900000000000000" pitchFamily="50" charset="-128"/>
              </a:rPr>
              <a:t>17</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15</a:t>
            </a:r>
            <a:r>
              <a:rPr lang="ja-JP" altLang="en-US" sz="1600" dirty="0">
                <a:latin typeface="HGS創英角ｺﾞｼｯｸUB" panose="020B0900000000000000" pitchFamily="50" charset="-128"/>
                <a:ea typeface="HGS創英角ｺﾞｼｯｸUB" panose="020B0900000000000000" pitchFamily="50" charset="-128"/>
              </a:rPr>
              <a:t>分　</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休業日を除く</a:t>
            </a:r>
            <a:r>
              <a:rPr lang="en-US" altLang="ja-JP" sz="1600" dirty="0">
                <a:latin typeface="HGS創英角ｺﾞｼｯｸUB" panose="020B0900000000000000" pitchFamily="50" charset="-128"/>
                <a:ea typeface="HGS創英角ｺﾞｼｯｸUB" panose="020B0900000000000000" pitchFamily="50" charset="-128"/>
              </a:rPr>
              <a:t>) </a:t>
            </a:r>
            <a:r>
              <a:rPr lang="ja-JP" altLang="en-US" sz="1600" dirty="0">
                <a:latin typeface="HGS創英角ｺﾞｼｯｸUB" panose="020B0900000000000000" pitchFamily="50" charset="-128"/>
                <a:ea typeface="HGS創英角ｺﾞｼｯｸUB" panose="020B0900000000000000" pitchFamily="50" charset="-128"/>
              </a:rPr>
              <a:t>　　</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場所：総合研究棟</a:t>
            </a:r>
            <a:r>
              <a:rPr lang="en-US" altLang="ja-JP" sz="1600" dirty="0">
                <a:latin typeface="HGS創英角ｺﾞｼｯｸUB" panose="020B0900000000000000" pitchFamily="50" charset="-128"/>
                <a:ea typeface="HGS創英角ｺﾞｼｯｸUB" panose="020B0900000000000000" pitchFamily="50" charset="-128"/>
              </a:rPr>
              <a:t>Ⅱ</a:t>
            </a: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2F</a:t>
            </a:r>
          </a:p>
          <a:p>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TEL : 059-231-5391</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（内線：</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6953</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Email : kokusai@ab.mie-u.ac.jp</a:t>
            </a:r>
          </a:p>
          <a:p>
            <a:r>
              <a:rPr lang="en-US" altLang="ja-JP" sz="1600" dirty="0">
                <a:latin typeface="HGS創英角ｺﾞｼｯｸUB" panose="020B0900000000000000" pitchFamily="50" charset="-128"/>
                <a:ea typeface="HGS創英角ｺﾞｼｯｸUB" panose="020B0900000000000000" pitchFamily="50" charset="-128"/>
              </a:rPr>
              <a:t>(2)</a:t>
            </a:r>
            <a:r>
              <a:rPr lang="ja-JP" altLang="en-US" sz="1600" dirty="0">
                <a:latin typeface="HGS創英角ｺﾞｼｯｸUB" panose="020B0900000000000000" pitchFamily="50" charset="-128"/>
                <a:ea typeface="HGS創英角ｺﾞｼｯｸUB" panose="020B0900000000000000" pitchFamily="50" charset="-128"/>
              </a:rPr>
              <a:t>学生なんでも相談室</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学生生活の中で困ったことや、わからないことが起きた時に気軽に相談できるところ　　</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開室日時：月曜日～金曜日　</a:t>
            </a:r>
            <a:r>
              <a:rPr lang="en-US" altLang="ja-JP" sz="1600" dirty="0">
                <a:latin typeface="HGS創英角ｺﾞｼｯｸUB" panose="020B0900000000000000" pitchFamily="50" charset="-128"/>
                <a:ea typeface="HGS創英角ｺﾞｼｯｸUB" panose="020B0900000000000000" pitchFamily="50" charset="-128"/>
              </a:rPr>
              <a:t>10</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13</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14</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17</a:t>
            </a:r>
            <a:r>
              <a:rPr lang="ja-JP" altLang="en-US" sz="1600" dirty="0">
                <a:latin typeface="HGS創英角ｺﾞｼｯｸUB" panose="020B0900000000000000" pitchFamily="50" charset="-128"/>
                <a:ea typeface="HGS創英角ｺﾞｼｯｸUB" panose="020B0900000000000000" pitchFamily="50" charset="-128"/>
              </a:rPr>
              <a:t>時　</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休業日を除く</a:t>
            </a:r>
            <a:r>
              <a:rPr lang="en-US" altLang="ja-JP" sz="1600" dirty="0">
                <a:latin typeface="HGS創英角ｺﾞｼｯｸUB" panose="020B0900000000000000" pitchFamily="50" charset="-128"/>
                <a:ea typeface="HGS創英角ｺﾞｼｯｸUB" panose="020B0900000000000000" pitchFamily="50" charset="-128"/>
              </a:rPr>
              <a:t>) </a:t>
            </a:r>
          </a:p>
          <a:p>
            <a:r>
              <a:rPr lang="ja-JP" altLang="en-US" sz="1600" dirty="0">
                <a:latin typeface="HGS創英角ｺﾞｼｯｸUB" panose="020B0900000000000000" pitchFamily="50" charset="-128"/>
                <a:ea typeface="HGS創英角ｺﾞｼｯｸUB" panose="020B0900000000000000" pitchFamily="50" charset="-128"/>
              </a:rPr>
              <a:t>　　  場所：総合研究棟</a:t>
            </a:r>
            <a:r>
              <a:rPr lang="en-US" altLang="ja-JP" sz="1600" dirty="0">
                <a:latin typeface="HGS創英角ｺﾞｼｯｸUB" panose="020B0900000000000000" pitchFamily="50" charset="-128"/>
                <a:ea typeface="HGS創英角ｺﾞｼｯｸUB" panose="020B0900000000000000" pitchFamily="50" charset="-128"/>
              </a:rPr>
              <a:t>Ⅱ</a:t>
            </a: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1F</a:t>
            </a:r>
            <a:r>
              <a:rPr lang="ja-JP" altLang="en-US" sz="1600" dirty="0">
                <a:latin typeface="HGS創英角ｺﾞｼｯｸUB" panose="020B0900000000000000" pitchFamily="50" charset="-128"/>
                <a:ea typeface="HGS創英角ｺﾞｼｯｸUB" panose="020B0900000000000000" pitchFamily="50" charset="-128"/>
              </a:rPr>
              <a:t>　 </a:t>
            </a:r>
            <a:endParaRPr lang="en-US" altLang="ja-JP" sz="1600" dirty="0">
              <a:latin typeface="HGS創英角ｺﾞｼｯｸUB" panose="020B0900000000000000" pitchFamily="50" charset="-128"/>
              <a:ea typeface="HGS創英角ｺﾞｼｯｸUB" panose="020B0900000000000000" pitchFamily="50" charset="-128"/>
            </a:endParaRPr>
          </a:p>
          <a:p>
            <a:r>
              <a:rPr lang="en-US" altLang="ja-JP" sz="1600" dirty="0">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TEL : 059-231-9783</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Email : </a:t>
            </a:r>
            <a:r>
              <a:rPr lang="id-ID" altLang="ja-JP" sz="1600" dirty="0">
                <a:solidFill>
                  <a:schemeClr val="accent5"/>
                </a:solidFill>
                <a:latin typeface="HGS創英角ｺﾞｼｯｸUB" panose="020B0900000000000000" pitchFamily="50" charset="-128"/>
                <a:ea typeface="HGS創英角ｺﾞｼｯｸUB" panose="020B0900000000000000" pitchFamily="50" charset="-128"/>
                <a:hlinkClick r:id="rId3"/>
              </a:rPr>
              <a:t>https://www.mie-u.ac.jp/life/consultation/</a:t>
            </a:r>
            <a:endParaRPr lang="en-US" altLang="ja-JP" sz="1600" dirty="0">
              <a:solidFill>
                <a:schemeClr val="accent5"/>
              </a:solidFill>
              <a:latin typeface="HGS創英角ｺﾞｼｯｸUB" panose="020B0900000000000000" pitchFamily="50" charset="-128"/>
              <a:ea typeface="HGS創英角ｺﾞｼｯｸUB" panose="020B0900000000000000" pitchFamily="50" charset="-128"/>
            </a:endParaRPr>
          </a:p>
          <a:p>
            <a:r>
              <a:rPr lang="en-US" altLang="ja-JP" sz="1600" dirty="0">
                <a:latin typeface="HGS創英角ｺﾞｼｯｸUB" panose="020B0900000000000000" pitchFamily="50" charset="-128"/>
                <a:ea typeface="HGS創英角ｺﾞｼｯｸUB" panose="020B0900000000000000" pitchFamily="50" charset="-128"/>
              </a:rPr>
              <a:t>(3)</a:t>
            </a:r>
            <a:r>
              <a:rPr lang="ja-JP" altLang="en-US" sz="1600" dirty="0">
                <a:latin typeface="HGS創英角ｺﾞｼｯｸUB" panose="020B0900000000000000" pitchFamily="50" charset="-128"/>
                <a:ea typeface="HGS創英角ｺﾞｼｯｸUB" panose="020B0900000000000000" pitchFamily="50" charset="-128"/>
              </a:rPr>
              <a:t>保健管理センター</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学業や友人関係での悩みや、不安、こころとからだの異常や病気の相談について</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開室日時：月曜日～金曜日　</a:t>
            </a:r>
            <a:r>
              <a:rPr lang="en-US" altLang="ja-JP" sz="1600" dirty="0">
                <a:latin typeface="HGS創英角ｺﾞｼｯｸUB" panose="020B0900000000000000" pitchFamily="50" charset="-128"/>
                <a:ea typeface="HGS創英角ｺﾞｼｯｸUB" panose="020B0900000000000000" pitchFamily="50" charset="-128"/>
              </a:rPr>
              <a:t>9</a:t>
            </a:r>
            <a:r>
              <a:rPr lang="ja-JP" altLang="en-US" sz="1600" dirty="0">
                <a:latin typeface="HGS創英角ｺﾞｼｯｸUB" panose="020B0900000000000000" pitchFamily="50" charset="-128"/>
                <a:ea typeface="HGS創英角ｺﾞｼｯｸUB" panose="020B0900000000000000" pitchFamily="50" charset="-128"/>
              </a:rPr>
              <a:t>時～</a:t>
            </a:r>
            <a:r>
              <a:rPr lang="en-US" altLang="ja-JP" sz="1600" dirty="0">
                <a:latin typeface="HGS創英角ｺﾞｼｯｸUB" panose="020B0900000000000000" pitchFamily="50" charset="-128"/>
                <a:ea typeface="HGS創英角ｺﾞｼｯｸUB" panose="020B0900000000000000" pitchFamily="50" charset="-128"/>
              </a:rPr>
              <a:t>17</a:t>
            </a:r>
            <a:r>
              <a:rPr lang="ja-JP" altLang="en-US" sz="1600" dirty="0">
                <a:latin typeface="HGS創英角ｺﾞｼｯｸUB" panose="020B0900000000000000" pitchFamily="50" charset="-128"/>
                <a:ea typeface="HGS創英角ｺﾞｼｯｸUB" panose="020B0900000000000000" pitchFamily="50" charset="-128"/>
              </a:rPr>
              <a:t>時　</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休業日を除く</a:t>
            </a:r>
            <a:r>
              <a:rPr lang="en-US" altLang="ja-JP" sz="1600" dirty="0">
                <a:latin typeface="HGS創英角ｺﾞｼｯｸUB" panose="020B0900000000000000" pitchFamily="50" charset="-128"/>
                <a:ea typeface="HGS創英角ｺﾞｼｯｸUB" panose="020B0900000000000000" pitchFamily="50" charset="-128"/>
              </a:rPr>
              <a:t>) </a:t>
            </a:r>
          </a:p>
          <a:p>
            <a:r>
              <a:rPr lang="ja-JP" altLang="en-US" sz="1600" dirty="0">
                <a:latin typeface="HGS創英角ｺﾞｼｯｸUB" panose="020B0900000000000000" pitchFamily="50" charset="-128"/>
                <a:ea typeface="HGS創英角ｺﾞｼｯｸUB" panose="020B0900000000000000" pitchFamily="50" charset="-128"/>
              </a:rPr>
              <a:t>　 　 場所：総合研究棟</a:t>
            </a:r>
            <a:r>
              <a:rPr lang="en-US" altLang="ja-JP" sz="1600" dirty="0">
                <a:latin typeface="HGS創英角ｺﾞｼｯｸUB" panose="020B0900000000000000" pitchFamily="50" charset="-128"/>
                <a:ea typeface="HGS創英角ｺﾞｼｯｸUB" panose="020B0900000000000000" pitchFamily="50" charset="-128"/>
              </a:rPr>
              <a:t>Ⅱ</a:t>
            </a: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1F</a:t>
            </a:r>
            <a:r>
              <a:rPr lang="ja-JP" altLang="en-US" sz="1600" dirty="0">
                <a:latin typeface="HGS創英角ｺﾞｼｯｸUB" panose="020B0900000000000000" pitchFamily="50" charset="-128"/>
                <a:ea typeface="HGS創英角ｺﾞｼｯｸUB" panose="020B0900000000000000" pitchFamily="50" charset="-128"/>
              </a:rPr>
              <a:t>　 </a:t>
            </a:r>
            <a:endParaRPr lang="en-US" altLang="ja-JP" sz="1600" dirty="0">
              <a:latin typeface="HGS創英角ｺﾞｼｯｸUB" panose="020B0900000000000000" pitchFamily="50" charset="-128"/>
              <a:ea typeface="HGS創英角ｺﾞｼｯｸUB" panose="020B0900000000000000" pitchFamily="50" charset="-128"/>
            </a:endParaRPr>
          </a:p>
          <a:p>
            <a:r>
              <a:rPr lang="en-US" altLang="ja-JP" sz="1600" dirty="0">
                <a:latin typeface="HGS創英角ｺﾞｼｯｸUB" panose="020B0900000000000000" pitchFamily="50" charset="-128"/>
                <a:ea typeface="HGS創英角ｺﾞｼｯｸUB" panose="020B0900000000000000" pitchFamily="50" charset="-128"/>
              </a:rPr>
              <a:t>     </a:t>
            </a: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TEL:</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059-231-9068</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Email</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https://www.mie-u.ac.jp/health/</a:t>
            </a:r>
            <a:b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br>
            <a:r>
              <a:rPr lang="en-US" altLang="ja-JP" sz="1600" dirty="0">
                <a:latin typeface="HGS創英角ｺﾞｼｯｸUB" panose="020B0900000000000000" pitchFamily="50" charset="-128"/>
                <a:ea typeface="HGS創英角ｺﾞｼｯｸUB" panose="020B0900000000000000" pitchFamily="50" charset="-128"/>
              </a:rPr>
              <a:t>(4)</a:t>
            </a:r>
            <a:r>
              <a:rPr lang="ja-JP" altLang="en-US" sz="1600" dirty="0">
                <a:latin typeface="HGS創英角ｺﾞｼｯｸUB" panose="020B0900000000000000" pitchFamily="50" charset="-128"/>
                <a:ea typeface="HGS創英角ｺﾞｼｯｸUB" panose="020B0900000000000000" pitchFamily="50" charset="-128"/>
              </a:rPr>
              <a:t>ハラスメントの相談</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ハラスメントを受けたら、すぐに相談窓口に連絡しましょう。</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solidFill>
                  <a:schemeClr val="accent5"/>
                </a:solidFill>
                <a:latin typeface="HGS創英角ｺﾞｼｯｸUB" panose="020B0900000000000000" pitchFamily="50" charset="-128"/>
                <a:ea typeface="HGS創英角ｺﾞｼｯｸUB" panose="020B0900000000000000" pitchFamily="50" charset="-128"/>
              </a:rPr>
              <a:t>Email</a:t>
            </a:r>
            <a:r>
              <a:rPr lang="ja-JP" altLang="en-US" sz="1600" dirty="0">
                <a:solidFill>
                  <a:schemeClr val="accent5"/>
                </a:solidFill>
                <a:latin typeface="HGS創英角ｺﾞｼｯｸUB" panose="020B0900000000000000" pitchFamily="50" charset="-128"/>
                <a:ea typeface="HGS創英角ｺﾞｼｯｸUB" panose="020B0900000000000000" pitchFamily="50" charset="-128"/>
              </a:rPr>
              <a:t>： </a:t>
            </a:r>
            <a:r>
              <a:rPr lang="id-ID" altLang="ja-JP" sz="1600" dirty="0">
                <a:solidFill>
                  <a:schemeClr val="accent5"/>
                </a:solidFill>
                <a:latin typeface="HGS創英角ｺﾞｼｯｸUB" panose="020B0900000000000000" pitchFamily="50" charset="-128"/>
                <a:ea typeface="HGS創英角ｺﾞｼｯｸUB" panose="020B0900000000000000" pitchFamily="50" charset="-128"/>
              </a:rPr>
              <a:t>https://www.mie-u.ac.jp/students/support/harassment.html</a:t>
            </a:r>
            <a:endParaRPr lang="en-US" altLang="ja-JP" sz="1600" dirty="0">
              <a:solidFill>
                <a:schemeClr val="accent5"/>
              </a:solidFill>
              <a:latin typeface="HGS創英角ｺﾞｼｯｸUB" panose="020B0900000000000000" pitchFamily="50" charset="-128"/>
              <a:ea typeface="HGS創英角ｺﾞｼｯｸUB" panose="020B0900000000000000" pitchFamily="50" charset="-128"/>
            </a:endParaRPr>
          </a:p>
        </p:txBody>
      </p:sp>
      <p:sp>
        <p:nvSpPr>
          <p:cNvPr id="10" name="スライド番号プレースホルダー 9"/>
          <p:cNvSpPr>
            <a:spLocks noGrp="1"/>
          </p:cNvSpPr>
          <p:nvPr>
            <p:ph type="sldNum" sz="quarter" idx="12"/>
          </p:nvPr>
        </p:nvSpPr>
        <p:spPr>
          <a:xfrm>
            <a:off x="11709041" y="6465049"/>
            <a:ext cx="472695" cy="365125"/>
          </a:xfrm>
        </p:spPr>
        <p:txBody>
          <a:bodyPr/>
          <a:lstStyle/>
          <a:p>
            <a:r>
              <a:rPr kumimoji="1" lang="en-US" altLang="ja-JP" dirty="0">
                <a:solidFill>
                  <a:schemeClr val="tx1"/>
                </a:solidFill>
              </a:rPr>
              <a:t>12</a:t>
            </a:r>
            <a:endParaRPr kumimoji="1" lang="ja-JP" altLang="en-US" dirty="0">
              <a:solidFill>
                <a:schemeClr val="tx1"/>
              </a:solidFill>
            </a:endParaRPr>
          </a:p>
        </p:txBody>
      </p:sp>
    </p:spTree>
    <p:extLst>
      <p:ext uri="{BB962C8B-B14F-4D97-AF65-F5344CB8AC3E}">
        <p14:creationId xmlns:p14="http://schemas.microsoft.com/office/powerpoint/2010/main" val="2825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33083" y="181753"/>
            <a:ext cx="11728932"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latin typeface="HGS創英角ｺﾞｼｯｸUB" panose="020B0900000000000000" pitchFamily="50" charset="-128"/>
                <a:ea typeface="HGS創英角ｺﾞｼｯｸUB" panose="020B0900000000000000" pitchFamily="50" charset="-128"/>
              </a:rPr>
              <a:t>目次</a:t>
            </a:r>
          </a:p>
        </p:txBody>
      </p:sp>
      <p:sp>
        <p:nvSpPr>
          <p:cNvPr id="3" name="テキスト ボックス 2"/>
          <p:cNvSpPr txBox="1"/>
          <p:nvPr/>
        </p:nvSpPr>
        <p:spPr>
          <a:xfrm>
            <a:off x="318093" y="1050207"/>
            <a:ext cx="7283659" cy="5521704"/>
          </a:xfrm>
          <a:prstGeom prst="rect">
            <a:avLst/>
          </a:prstGeom>
          <a:noFill/>
        </p:spPr>
        <p:txBody>
          <a:bodyPr wrap="square" rtlCol="0">
            <a:spAutoFit/>
          </a:bodyPr>
          <a:lstStyle/>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1. </a:t>
            </a:r>
            <a:r>
              <a:rPr lang="ja-JP" altLang="en-US" sz="2000" dirty="0">
                <a:latin typeface="HGP創英角ｺﾞｼｯｸUB" panose="020B0900000000000000" pitchFamily="50" charset="-128"/>
                <a:ea typeface="HGP創英角ｺﾞｼｯｸUB" panose="020B0900000000000000" pitchFamily="50" charset="-128"/>
              </a:rPr>
              <a:t>はじめに　　　・・・・・・・・・・・・・・・・・・・・・・・・・・・・・・・・・・・・</a:t>
            </a:r>
            <a:r>
              <a:rPr lang="en-US" altLang="ja-JP" sz="2000" dirty="0">
                <a:latin typeface="HGP創英角ｺﾞｼｯｸUB" panose="020B0900000000000000" pitchFamily="50" charset="-128"/>
                <a:ea typeface="HGP創英角ｺﾞｼｯｸUB" panose="020B0900000000000000" pitchFamily="50" charset="-128"/>
              </a:rPr>
              <a:t>2</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2. </a:t>
            </a:r>
            <a:r>
              <a:rPr lang="ja-JP" altLang="en-US" sz="2000" dirty="0">
                <a:latin typeface="HGP創英角ｺﾞｼｯｸUB" panose="020B0900000000000000" pitchFamily="50" charset="-128"/>
                <a:ea typeface="HGP創英角ｺﾞｼｯｸUB" panose="020B0900000000000000" pitchFamily="50" charset="-128"/>
              </a:rPr>
              <a:t>チューターとは？　　　・・・・・・・・・・・・・・・・・・・・・・・・・・・・・・</a:t>
            </a:r>
            <a:r>
              <a:rPr lang="en-US" altLang="ja-JP" sz="2000" dirty="0">
                <a:latin typeface="HGP創英角ｺﾞｼｯｸUB" panose="020B0900000000000000" pitchFamily="50" charset="-128"/>
                <a:ea typeface="HGP創英角ｺﾞｼｯｸUB" panose="020B0900000000000000" pitchFamily="50" charset="-128"/>
              </a:rPr>
              <a:t>3</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3. </a:t>
            </a:r>
            <a:r>
              <a:rPr lang="ja-JP" altLang="en-US" sz="2000" dirty="0">
                <a:latin typeface="HGP創英角ｺﾞｼｯｸUB" panose="020B0900000000000000" pitchFamily="50" charset="-128"/>
                <a:ea typeface="HGP創英角ｺﾞｼｯｸUB" panose="020B0900000000000000" pitchFamily="50" charset="-128"/>
              </a:rPr>
              <a:t>チューターの役割     ・・・・・ ・・・・・・・・・・・・・・・・・・・・・・・・・</a:t>
            </a:r>
            <a:r>
              <a:rPr lang="en-US" altLang="ja-JP" sz="2000" dirty="0">
                <a:latin typeface="HGP創英角ｺﾞｼｯｸUB" panose="020B0900000000000000" pitchFamily="50" charset="-128"/>
                <a:ea typeface="HGP創英角ｺﾞｼｯｸUB" panose="020B0900000000000000" pitchFamily="50" charset="-128"/>
              </a:rPr>
              <a:t>3</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4. </a:t>
            </a:r>
            <a:r>
              <a:rPr lang="ja-JP" altLang="en-US" sz="2000" dirty="0">
                <a:latin typeface="HGP創英角ｺﾞｼｯｸUB" panose="020B0900000000000000" pitchFamily="50" charset="-128"/>
                <a:ea typeface="HGP創英角ｺﾞｼｯｸUB" panose="020B0900000000000000" pitchFamily="50" charset="-128"/>
              </a:rPr>
              <a:t>活動内容      ・・・・・・・・・・ ・・・・・・・・・・・・・・・・・・・・・・・・・</a:t>
            </a:r>
            <a:r>
              <a:rPr lang="en-US" altLang="ja-JP" sz="2000" dirty="0">
                <a:latin typeface="HGP創英角ｺﾞｼｯｸUB" panose="020B0900000000000000" pitchFamily="50" charset="-128"/>
                <a:ea typeface="HGP創英角ｺﾞｼｯｸUB" panose="020B0900000000000000" pitchFamily="50" charset="-128"/>
              </a:rPr>
              <a:t>4</a:t>
            </a:r>
            <a:r>
              <a:rPr lang="ja-JP" altLang="en-US" sz="2000" dirty="0">
                <a:latin typeface="HGP創英角ｺﾞｼｯｸUB" panose="020B0900000000000000" pitchFamily="50" charset="-128"/>
                <a:ea typeface="HGP創英角ｺﾞｼｯｸUB" panose="020B0900000000000000" pitchFamily="50" charset="-128"/>
              </a:rPr>
              <a:t>　　　</a:t>
            </a:r>
            <a:endParaRPr lang="en-US" altLang="ja-JP" sz="2000" dirty="0">
              <a:latin typeface="HGP創英角ｺﾞｼｯｸUB" panose="020B0900000000000000" pitchFamily="50" charset="-128"/>
              <a:ea typeface="HGP創英角ｺﾞｼｯｸUB" panose="020B0900000000000000" pitchFamily="50" charset="-128"/>
            </a:endParaRP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5. </a:t>
            </a:r>
            <a:r>
              <a:rPr lang="ja-JP" altLang="en-US" sz="2000" dirty="0">
                <a:latin typeface="HGP創英角ｺﾞｼｯｸUB" panose="020B0900000000000000" pitchFamily="50" charset="-128"/>
                <a:ea typeface="HGP創英角ｺﾞｼｯｸUB" panose="020B0900000000000000" pitchFamily="50" charset="-128"/>
              </a:rPr>
              <a:t>業務開始までの流れ　　　  ・・・・・・・・・・・・・・・・・・・・・・・・・</a:t>
            </a:r>
            <a:r>
              <a:rPr lang="en-US" altLang="ja-JP" sz="2000" dirty="0">
                <a:latin typeface="HGP創英角ｺﾞｼｯｸUB" panose="020B0900000000000000" pitchFamily="50" charset="-128"/>
                <a:ea typeface="HGP創英角ｺﾞｼｯｸUB" panose="020B0900000000000000" pitchFamily="50" charset="-128"/>
              </a:rPr>
              <a:t>5</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6. </a:t>
            </a:r>
            <a:r>
              <a:rPr lang="ja-JP" altLang="en-US" sz="2000" dirty="0">
                <a:latin typeface="HGP創英角ｺﾞｼｯｸUB" panose="020B0900000000000000" pitchFamily="50" charset="-128"/>
                <a:ea typeface="HGP創英角ｺﾞｼｯｸUB" panose="020B0900000000000000" pitchFamily="50" charset="-128"/>
              </a:rPr>
              <a:t>活動期間・謝金・提出物　　 ・・・・・・・・・・・・・・・・・・・・・・・・</a:t>
            </a:r>
            <a:r>
              <a:rPr lang="en-US" altLang="ja-JP" sz="2000" dirty="0">
                <a:latin typeface="HGP創英角ｺﾞｼｯｸUB" panose="020B0900000000000000" pitchFamily="50" charset="-128"/>
                <a:ea typeface="HGP創英角ｺﾞｼｯｸUB" panose="020B0900000000000000" pitchFamily="50" charset="-128"/>
              </a:rPr>
              <a:t>6</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7. </a:t>
            </a:r>
            <a:r>
              <a:rPr lang="ja-JP" altLang="en-US" sz="2000" dirty="0">
                <a:latin typeface="HGP創英角ｺﾞｼｯｸUB" panose="020B0900000000000000" pitchFamily="50" charset="-128"/>
                <a:ea typeface="HGP創英角ｺﾞｼｯｸUB" panose="020B0900000000000000" pitchFamily="50" charset="-128"/>
              </a:rPr>
              <a:t>注意すべき点</a:t>
            </a:r>
            <a:r>
              <a:rPr lang="ja-JP" altLang="en-US" sz="2000" b="1" dirty="0">
                <a:latin typeface="HGP創英角ｺﾞｼｯｸUB" panose="020B0900000000000000" pitchFamily="50" charset="-128"/>
                <a:ea typeface="HGP創英角ｺﾞｼｯｸUB" panose="020B0900000000000000" pitchFamily="50" charset="-128"/>
              </a:rPr>
              <a:t>　　　 ・・・・・・・・・・・・・・・・・・・・・・・・・・・・・・・</a:t>
            </a:r>
            <a:r>
              <a:rPr lang="en-US" altLang="ja-JP" sz="2000" dirty="0">
                <a:latin typeface="HGP創英角ｺﾞｼｯｸUB" panose="020B0900000000000000" pitchFamily="50" charset="-128"/>
                <a:ea typeface="HGP創英角ｺﾞｼｯｸUB" panose="020B0900000000000000" pitchFamily="50" charset="-128"/>
              </a:rPr>
              <a:t>7</a:t>
            </a:r>
            <a:r>
              <a:rPr lang="ja-JP" altLang="en-US" sz="2000" dirty="0">
                <a:latin typeface="HGP創英角ｺﾞｼｯｸUB" panose="020B0900000000000000" pitchFamily="50" charset="-128"/>
                <a:ea typeface="HGP創英角ｺﾞｼｯｸUB" panose="020B0900000000000000" pitchFamily="50" charset="-128"/>
              </a:rPr>
              <a:t>～</a:t>
            </a:r>
            <a:r>
              <a:rPr lang="en-US" altLang="ja-JP" sz="2000" dirty="0">
                <a:latin typeface="HGP創英角ｺﾞｼｯｸUB" panose="020B0900000000000000" pitchFamily="50" charset="-128"/>
                <a:ea typeface="HGP創英角ｺﾞｼｯｸUB" panose="020B0900000000000000" pitchFamily="50" charset="-128"/>
              </a:rPr>
              <a:t>8</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8. </a:t>
            </a:r>
            <a:r>
              <a:rPr lang="ja-JP" altLang="en-US" sz="2000" dirty="0">
                <a:latin typeface="HGP創英角ｺﾞｼｯｸUB" panose="020B0900000000000000" pitchFamily="50" charset="-128"/>
                <a:ea typeface="HGP創英角ｺﾞｼｯｸUB" panose="020B0900000000000000" pitchFamily="50" charset="-128"/>
              </a:rPr>
              <a:t>よくある</a:t>
            </a:r>
            <a:r>
              <a:rPr lang="en-US" altLang="ja-JP" sz="2000" dirty="0">
                <a:latin typeface="HGP創英角ｺﾞｼｯｸUB" panose="020B0900000000000000" pitchFamily="50" charset="-128"/>
                <a:ea typeface="HGP創英角ｺﾞｼｯｸUB" panose="020B0900000000000000" pitchFamily="50" charset="-128"/>
              </a:rPr>
              <a:t>Q</a:t>
            </a:r>
            <a:r>
              <a:rPr lang="ja-JP" altLang="en-US" sz="2000" dirty="0">
                <a:latin typeface="HGP創英角ｺﾞｼｯｸUB" panose="020B0900000000000000" pitchFamily="50" charset="-128"/>
                <a:ea typeface="HGP創英角ｺﾞｼｯｸUB" panose="020B0900000000000000" pitchFamily="50" charset="-128"/>
              </a:rPr>
              <a:t>＆</a:t>
            </a:r>
            <a:r>
              <a:rPr lang="en-US" altLang="ja-JP" sz="2000" dirty="0">
                <a:latin typeface="HGP創英角ｺﾞｼｯｸUB" panose="020B0900000000000000" pitchFamily="50" charset="-128"/>
                <a:ea typeface="HGP創英角ｺﾞｼｯｸUB" panose="020B0900000000000000" pitchFamily="50" charset="-128"/>
              </a:rPr>
              <a:t>A</a:t>
            </a:r>
            <a:r>
              <a:rPr lang="ja-JP" altLang="en-US" sz="2000" dirty="0">
                <a:latin typeface="HGP創英角ｺﾞｼｯｸUB" panose="020B0900000000000000" pitchFamily="50" charset="-128"/>
                <a:ea typeface="HGP創英角ｺﾞｼｯｸUB" panose="020B0900000000000000" pitchFamily="50" charset="-128"/>
              </a:rPr>
              <a:t>　　　・・・・・・・・・・・・・・・・・・・・・・・・・・・・・・・・</a:t>
            </a:r>
            <a:r>
              <a:rPr lang="en-US" altLang="ja-JP" sz="2000" dirty="0">
                <a:latin typeface="HGP創英角ｺﾞｼｯｸUB" panose="020B0900000000000000" pitchFamily="50" charset="-128"/>
                <a:ea typeface="HGP創英角ｺﾞｼｯｸUB" panose="020B0900000000000000" pitchFamily="50" charset="-128"/>
              </a:rPr>
              <a:t>9</a:t>
            </a:r>
            <a:r>
              <a:rPr lang="ja-JP" altLang="en-US" sz="2000" dirty="0">
                <a:latin typeface="HGP創英角ｺﾞｼｯｸUB" panose="020B0900000000000000" pitchFamily="50" charset="-128"/>
                <a:ea typeface="HGP創英角ｺﾞｼｯｸUB" panose="020B0900000000000000" pitchFamily="50" charset="-128"/>
              </a:rPr>
              <a:t>～</a:t>
            </a:r>
            <a:r>
              <a:rPr lang="en-US" altLang="ja-JP" sz="2000" dirty="0">
                <a:latin typeface="HGP創英角ｺﾞｼｯｸUB" panose="020B0900000000000000" pitchFamily="50" charset="-128"/>
                <a:ea typeface="HGP創英角ｺﾞｼｯｸUB" panose="020B0900000000000000" pitchFamily="50" charset="-128"/>
              </a:rPr>
              <a:t>11</a:t>
            </a:r>
          </a:p>
          <a:p>
            <a:pPr>
              <a:lnSpc>
                <a:spcPct val="200000"/>
              </a:lnSpc>
            </a:pPr>
            <a:r>
              <a:rPr lang="en-US" altLang="ja-JP" sz="2000" dirty="0">
                <a:latin typeface="HGP創英角ｺﾞｼｯｸUB" panose="020B0900000000000000" pitchFamily="50" charset="-128"/>
                <a:ea typeface="HGP創英角ｺﾞｼｯｸUB" panose="020B0900000000000000" pitchFamily="50" charset="-128"/>
              </a:rPr>
              <a:t>9. </a:t>
            </a:r>
            <a:r>
              <a:rPr lang="ja-JP" altLang="en-US" sz="2000" dirty="0">
                <a:latin typeface="HGP創英角ｺﾞｼｯｸUB" panose="020B0900000000000000" pitchFamily="50" charset="-128"/>
                <a:ea typeface="HGP創英角ｺﾞｼｯｸUB" panose="020B0900000000000000" pitchFamily="50" charset="-128"/>
              </a:rPr>
              <a:t>連絡先     　　　・・・・・・・・・・・・・・・・・・・・・・・・・・・・・・・・・</a:t>
            </a:r>
            <a:r>
              <a:rPr lang="en-US" altLang="ja-JP" sz="2000" dirty="0">
                <a:latin typeface="HGP創英角ｺﾞｼｯｸUB" panose="020B0900000000000000" pitchFamily="50" charset="-128"/>
                <a:ea typeface="HGP創英角ｺﾞｼｯｸUB" panose="020B0900000000000000" pitchFamily="50" charset="-128"/>
              </a:rPr>
              <a:t>12</a:t>
            </a:r>
          </a:p>
        </p:txBody>
      </p:sp>
      <p:grpSp>
        <p:nvGrpSpPr>
          <p:cNvPr id="18" name="グループ化 17"/>
          <p:cNvGrpSpPr/>
          <p:nvPr/>
        </p:nvGrpSpPr>
        <p:grpSpPr>
          <a:xfrm>
            <a:off x="7521389" y="1166205"/>
            <a:ext cx="4440626" cy="5328458"/>
            <a:chOff x="8200223" y="1343904"/>
            <a:chExt cx="3749041" cy="5389405"/>
          </a:xfrm>
        </p:grpSpPr>
        <p:grpSp>
          <p:nvGrpSpPr>
            <p:cNvPr id="12" name="グループ化 11"/>
            <p:cNvGrpSpPr/>
            <p:nvPr/>
          </p:nvGrpSpPr>
          <p:grpSpPr>
            <a:xfrm>
              <a:off x="8200223" y="1343904"/>
              <a:ext cx="3749041" cy="5255029"/>
              <a:chOff x="8321039" y="1463040"/>
              <a:chExt cx="3749041" cy="5255029"/>
            </a:xfrm>
          </p:grpSpPr>
          <p:sp>
            <p:nvSpPr>
              <p:cNvPr id="4" name="六角形 3"/>
              <p:cNvSpPr/>
              <p:nvPr/>
            </p:nvSpPr>
            <p:spPr>
              <a:xfrm>
                <a:off x="8321040" y="1463040"/>
                <a:ext cx="1654233" cy="1446415"/>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 name="六角形 4"/>
              <p:cNvSpPr/>
              <p:nvPr/>
            </p:nvSpPr>
            <p:spPr>
              <a:xfrm>
                <a:off x="9687098" y="2272145"/>
                <a:ext cx="1654233" cy="1446415"/>
              </a:xfrm>
              <a:prstGeom prst="hexagon">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六角形 5"/>
              <p:cNvSpPr/>
              <p:nvPr/>
            </p:nvSpPr>
            <p:spPr>
              <a:xfrm>
                <a:off x="8321039" y="2995352"/>
                <a:ext cx="1654233" cy="1446415"/>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六角形 6"/>
              <p:cNvSpPr/>
              <p:nvPr/>
            </p:nvSpPr>
            <p:spPr>
              <a:xfrm>
                <a:off x="8321039" y="4511038"/>
                <a:ext cx="1654233" cy="1446415"/>
              </a:xfrm>
              <a:prstGeom prst="hexag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 name="六角形 7"/>
              <p:cNvSpPr/>
              <p:nvPr/>
            </p:nvSpPr>
            <p:spPr>
              <a:xfrm>
                <a:off x="9689869" y="5271654"/>
                <a:ext cx="1654233" cy="1446415"/>
              </a:xfrm>
              <a:prstGeom prst="hexagon">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六角形 8"/>
              <p:cNvSpPr/>
              <p:nvPr/>
            </p:nvSpPr>
            <p:spPr>
              <a:xfrm>
                <a:off x="9687098" y="3771899"/>
                <a:ext cx="1654233" cy="1446415"/>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1" name="図 10"/>
              <p:cNvPicPr>
                <a:picLocks noChangeAspect="1"/>
              </p:cNvPicPr>
              <p:nvPr/>
            </p:nvPicPr>
            <p:blipFill rotWithShape="1">
              <a:blip r:embed="rId3"/>
              <a:srcRect l="1" r="38432"/>
              <a:stretch/>
            </p:blipFill>
            <p:spPr>
              <a:xfrm>
                <a:off x="11049133" y="3022791"/>
                <a:ext cx="1020947" cy="1444877"/>
              </a:xfrm>
              <a:prstGeom prst="rect">
                <a:avLst/>
              </a:prstGeom>
            </p:spPr>
          </p:pic>
        </p:grpSp>
        <p:pic>
          <p:nvPicPr>
            <p:cNvPr id="17" name="図 16"/>
            <p:cNvPicPr>
              <a:picLocks noChangeAspect="1"/>
            </p:cNvPicPr>
            <p:nvPr/>
          </p:nvPicPr>
          <p:blipFill rotWithShape="1">
            <a:blip r:embed="rId4"/>
            <a:srcRect b="43701"/>
            <a:stretch/>
          </p:blipFill>
          <p:spPr>
            <a:xfrm>
              <a:off x="8200223" y="5919864"/>
              <a:ext cx="1658256" cy="813445"/>
            </a:xfrm>
            <a:prstGeom prst="rect">
              <a:avLst/>
            </a:prstGeom>
          </p:spPr>
        </p:pic>
      </p:grpSp>
      <p:pic>
        <p:nvPicPr>
          <p:cNvPr id="21" name="図 20"/>
          <p:cNvPicPr>
            <a:picLocks noChangeAspect="1"/>
          </p:cNvPicPr>
          <p:nvPr/>
        </p:nvPicPr>
        <p:blipFill rotWithShape="1">
          <a:blip r:embed="rId5"/>
          <a:srcRect r="37406"/>
          <a:stretch/>
        </p:blipFill>
        <p:spPr>
          <a:xfrm>
            <a:off x="10832218" y="4212781"/>
            <a:ext cx="1129797" cy="1437933"/>
          </a:xfrm>
          <a:prstGeom prst="rect">
            <a:avLst/>
          </a:prstGeom>
        </p:spPr>
      </p:pic>
      <p:sp>
        <p:nvSpPr>
          <p:cNvPr id="23" name="スライド番号プレースホルダー 22"/>
          <p:cNvSpPr>
            <a:spLocks noGrp="1"/>
          </p:cNvSpPr>
          <p:nvPr>
            <p:ph type="sldNum" sz="quarter" idx="12"/>
          </p:nvPr>
        </p:nvSpPr>
        <p:spPr>
          <a:xfrm>
            <a:off x="11835223" y="6494663"/>
            <a:ext cx="363886" cy="365125"/>
          </a:xfrm>
        </p:spPr>
        <p:txBody>
          <a:bodyPr/>
          <a:lstStyle/>
          <a:p>
            <a:r>
              <a:rPr kumimoji="1" lang="en-US" altLang="ja-JP" dirty="0">
                <a:solidFill>
                  <a:schemeClr val="tx1"/>
                </a:solidFill>
              </a:rPr>
              <a:t>1</a:t>
            </a:r>
            <a:endParaRPr kumimoji="1" lang="ja-JP" altLang="en-US" dirty="0">
              <a:solidFill>
                <a:schemeClr val="tx1"/>
              </a:solidFill>
            </a:endParaRPr>
          </a:p>
        </p:txBody>
      </p:sp>
    </p:spTree>
    <p:extLst>
      <p:ext uri="{BB962C8B-B14F-4D97-AF65-F5344CB8AC3E}">
        <p14:creationId xmlns:p14="http://schemas.microsoft.com/office/powerpoint/2010/main" val="191617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48404" y="225295"/>
            <a:ext cx="11545443"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1.</a:t>
            </a:r>
            <a:r>
              <a:rPr lang="ja-JP" altLang="en-US" sz="3200" dirty="0">
                <a:latin typeface="HGS創英角ｺﾞｼｯｸUB" panose="020B0900000000000000" pitchFamily="50" charset="-128"/>
                <a:ea typeface="HGS創英角ｺﾞｼｯｸUB" panose="020B0900000000000000" pitchFamily="50" charset="-128"/>
              </a:rPr>
              <a:t>　はじめに</a:t>
            </a:r>
          </a:p>
        </p:txBody>
      </p:sp>
      <p:pic>
        <p:nvPicPr>
          <p:cNvPr id="4" name="図 3"/>
          <p:cNvPicPr>
            <a:picLocks noChangeAspect="1"/>
          </p:cNvPicPr>
          <p:nvPr/>
        </p:nvPicPr>
        <p:blipFill rotWithShape="1">
          <a:blip r:embed="rId3" cstate="print">
            <a:extLst>
              <a:ext uri="{28A0092B-C50C-407E-A947-70E740481C1C}">
                <a14:useLocalDpi xmlns:a14="http://schemas.microsoft.com/office/drawing/2010/main" val="0"/>
              </a:ext>
            </a:extLst>
          </a:blip>
          <a:srcRect l="11010" t="-485" r="4245" b="-1"/>
          <a:stretch/>
        </p:blipFill>
        <p:spPr>
          <a:xfrm>
            <a:off x="6551431" y="3783384"/>
            <a:ext cx="4224146" cy="2849321"/>
          </a:xfrm>
          <a:prstGeom prst="rect">
            <a:avLst/>
          </a:prstGeom>
        </p:spPr>
      </p:pic>
      <p:sp>
        <p:nvSpPr>
          <p:cNvPr id="6" name="テキスト ボックス 5"/>
          <p:cNvSpPr txBox="1"/>
          <p:nvPr/>
        </p:nvSpPr>
        <p:spPr>
          <a:xfrm>
            <a:off x="1145103" y="1197029"/>
            <a:ext cx="9952043" cy="2775760"/>
          </a:xfrm>
          <a:prstGeom prst="rect">
            <a:avLst/>
          </a:prstGeom>
          <a:noFill/>
        </p:spPr>
        <p:txBody>
          <a:bodyPr wrap="square" rtlCol="0">
            <a:spAutoFit/>
          </a:bodyPr>
          <a:lstStyle/>
          <a:p>
            <a:pPr>
              <a:lnSpc>
                <a:spcPct val="150000"/>
              </a:lnSpc>
            </a:pPr>
            <a:r>
              <a:rPr lang="ja-JP" altLang="en-US" sz="2400" dirty="0">
                <a:latin typeface="HGP創英角ｺﾞｼｯｸUB" panose="020B0900000000000000" pitchFamily="50" charset="-128"/>
                <a:ea typeface="HGP創英角ｺﾞｼｯｸUB" panose="020B0900000000000000" pitchFamily="50" charset="-128"/>
              </a:rPr>
              <a:t>　留学生が順調にキャンパスライフを始めることができるよう、三重大学では留学生に対して様々な支援を行っています。その一つが</a:t>
            </a:r>
            <a:r>
              <a:rPr lang="ja-JP" altLang="en-US" sz="2400" dirty="0">
                <a:solidFill>
                  <a:schemeClr val="accent6">
                    <a:lumMod val="75000"/>
                  </a:schemeClr>
                </a:solidFill>
                <a:latin typeface="HGP創英角ｺﾞｼｯｸUB" panose="020B0900000000000000" pitchFamily="50" charset="-128"/>
                <a:ea typeface="HGP創英角ｺﾞｼｯｸUB" panose="020B0900000000000000" pitchFamily="50" charset="-128"/>
              </a:rPr>
              <a:t>チューター制度</a:t>
            </a:r>
            <a:r>
              <a:rPr lang="ja-JP" altLang="en-US" sz="2400" dirty="0">
                <a:latin typeface="HGP創英角ｺﾞｼｯｸUB" panose="020B0900000000000000" pitchFamily="50" charset="-128"/>
                <a:ea typeface="HGP創英角ｺﾞｼｯｸUB" panose="020B0900000000000000" pitchFamily="50" charset="-128"/>
              </a:rPr>
              <a:t>です。言葉や生活習慣の違いをはじめとして、留学生は様々な困難・障害に直面します。</a:t>
            </a:r>
            <a:r>
              <a:rPr lang="ja-JP" altLang="en-US" sz="2400" dirty="0">
                <a:solidFill>
                  <a:srgbClr val="FF0000"/>
                </a:solidFill>
                <a:latin typeface="HGP創英角ｺﾞｼｯｸUB" panose="020B0900000000000000" pitchFamily="50" charset="-128"/>
                <a:ea typeface="HGP創英角ｺﾞｼｯｸUB" panose="020B0900000000000000" pitchFamily="50" charset="-128"/>
              </a:rPr>
              <a:t>留学生が日本での生活を快適に送れるよう、学生に 「チューター」 としてサポートをしていただきます。</a:t>
            </a:r>
            <a:endParaRPr lang="en-US" altLang="ja-JP" dirty="0">
              <a:solidFill>
                <a:schemeClr val="accent5"/>
              </a:solidFill>
              <a:latin typeface="HGP創英角ｺﾞｼｯｸUB" panose="020B0900000000000000" pitchFamily="50" charset="-128"/>
              <a:ea typeface="HGP創英角ｺﾞｼｯｸUB" panose="020B0900000000000000" pitchFamily="50" charset="-128"/>
            </a:endParaRPr>
          </a:p>
        </p:txBody>
      </p:sp>
      <p:pic>
        <p:nvPicPr>
          <p:cNvPr id="10" name="図 9"/>
          <p:cNvPicPr>
            <a:picLocks noChangeAspect="1"/>
          </p:cNvPicPr>
          <p:nvPr/>
        </p:nvPicPr>
        <p:blipFill rotWithShape="1">
          <a:blip r:embed="rId4"/>
          <a:srcRect l="18773" r="19829"/>
          <a:stretch/>
        </p:blipFill>
        <p:spPr>
          <a:xfrm>
            <a:off x="0" y="5469430"/>
            <a:ext cx="1068019" cy="1357652"/>
          </a:xfrm>
          <a:prstGeom prst="rect">
            <a:avLst/>
          </a:prstGeom>
        </p:spPr>
      </p:pic>
      <p:sp>
        <p:nvSpPr>
          <p:cNvPr id="12" name="スライド番号プレースホルダー 11"/>
          <p:cNvSpPr>
            <a:spLocks noGrp="1"/>
          </p:cNvSpPr>
          <p:nvPr>
            <p:ph type="sldNum" sz="quarter" idx="12"/>
          </p:nvPr>
        </p:nvSpPr>
        <p:spPr>
          <a:xfrm>
            <a:off x="11106632" y="6471791"/>
            <a:ext cx="1085368" cy="365125"/>
          </a:xfrm>
        </p:spPr>
        <p:txBody>
          <a:bodyPr/>
          <a:lstStyle/>
          <a:p>
            <a:r>
              <a:rPr kumimoji="1" lang="en-US" altLang="ja-JP" dirty="0">
                <a:solidFill>
                  <a:schemeClr val="tx1"/>
                </a:solidFill>
              </a:rPr>
              <a:t>2</a:t>
            </a:r>
            <a:endParaRPr kumimoji="1" lang="ja-JP" altLang="en-US" dirty="0">
              <a:solidFill>
                <a:schemeClr val="tx1"/>
              </a:solidFill>
            </a:endParaRPr>
          </a:p>
        </p:txBody>
      </p:sp>
    </p:spTree>
    <p:extLst>
      <p:ext uri="{BB962C8B-B14F-4D97-AF65-F5344CB8AC3E}">
        <p14:creationId xmlns:p14="http://schemas.microsoft.com/office/powerpoint/2010/main" val="26154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48404" y="1337474"/>
            <a:ext cx="8133059" cy="1536511"/>
          </a:xfrm>
          <a:prstGeom prst="rect">
            <a:avLst/>
          </a:prstGeom>
          <a:noFill/>
        </p:spPr>
        <p:txBody>
          <a:bodyPr wrap="square" rtlCol="0">
            <a:spAutoFit/>
          </a:bodyPr>
          <a:lstStyle/>
          <a:p>
            <a:pPr>
              <a:lnSpc>
                <a:spcPct val="150000"/>
              </a:lnSpc>
            </a:pPr>
            <a:r>
              <a:rPr lang="ja-JP" altLang="en-US" sz="2200" dirty="0">
                <a:latin typeface="HGS創英角ｺﾞｼｯｸUB" panose="020B0900000000000000" pitchFamily="50" charset="-128"/>
                <a:ea typeface="HGS創英角ｺﾞｼｯｸUB" panose="020B0900000000000000" pitchFamily="50" charset="-128"/>
              </a:rPr>
              <a:t>　チューターとは、外国人留学生のための</a:t>
            </a:r>
            <a:r>
              <a:rPr lang="ja-JP" altLang="en-US" sz="2200" dirty="0">
                <a:solidFill>
                  <a:srgbClr val="FF0000"/>
                </a:solidFill>
                <a:latin typeface="HGS創英角ｺﾞｼｯｸUB" panose="020B0900000000000000" pitchFamily="50" charset="-128"/>
                <a:ea typeface="HGS創英角ｺﾞｼｯｸUB" panose="020B0900000000000000" pitchFamily="50" charset="-128"/>
              </a:rPr>
              <a:t>家庭教師</a:t>
            </a:r>
            <a:r>
              <a:rPr lang="ja-JP" altLang="en-US" sz="2200" dirty="0">
                <a:latin typeface="HGS創英角ｺﾞｼｯｸUB" panose="020B0900000000000000" pitchFamily="50" charset="-128"/>
                <a:ea typeface="HGS創英角ｺﾞｼｯｸUB" panose="020B0900000000000000" pitchFamily="50" charset="-128"/>
              </a:rPr>
              <a:t>プラス</a:t>
            </a:r>
            <a:r>
              <a:rPr lang="ja-JP" altLang="en-US" sz="2200" dirty="0">
                <a:solidFill>
                  <a:srgbClr val="FF0000"/>
                </a:solidFill>
                <a:latin typeface="HGS創英角ｺﾞｼｯｸUB" panose="020B0900000000000000" pitchFamily="50" charset="-128"/>
                <a:ea typeface="HGS創英角ｺﾞｼｯｸUB" panose="020B0900000000000000" pitchFamily="50" charset="-128"/>
              </a:rPr>
              <a:t>生活アドバイザー</a:t>
            </a:r>
            <a:r>
              <a:rPr lang="ja-JP" altLang="en-US" sz="2200" dirty="0">
                <a:latin typeface="HGS創英角ｺﾞｼｯｸUB" panose="020B0900000000000000" pitchFamily="50" charset="-128"/>
                <a:ea typeface="HGS創英角ｺﾞｼｯｸUB" panose="020B0900000000000000" pitchFamily="50" charset="-128"/>
              </a:rPr>
              <a:t>のようなものです。留学生が日本での大学生活を順調に送るための</a:t>
            </a:r>
            <a:r>
              <a:rPr lang="ja-JP" altLang="en-US" sz="2200" dirty="0">
                <a:solidFill>
                  <a:srgbClr val="FF0000"/>
                </a:solidFill>
                <a:latin typeface="HGS創英角ｺﾞｼｯｸUB" panose="020B0900000000000000" pitchFamily="50" charset="-128"/>
                <a:ea typeface="HGS創英角ｺﾞｼｯｸUB" panose="020B0900000000000000" pitchFamily="50" charset="-128"/>
              </a:rPr>
              <a:t>手助け、手伝い</a:t>
            </a:r>
            <a:r>
              <a:rPr lang="ja-JP" altLang="en-US" sz="2200" dirty="0">
                <a:latin typeface="HGS創英角ｺﾞｼｯｸUB" panose="020B0900000000000000" pitchFamily="50" charset="-128"/>
                <a:ea typeface="HGS創英角ｺﾞｼｯｸUB" panose="020B0900000000000000" pitchFamily="50" charset="-128"/>
              </a:rPr>
              <a:t>をする学生のことです。</a:t>
            </a:r>
            <a:endParaRPr lang="en-US" altLang="ja-JP" sz="2200" dirty="0">
              <a:latin typeface="HGS創英角ｺﾞｼｯｸUB" panose="020B0900000000000000" pitchFamily="50" charset="-128"/>
              <a:ea typeface="HGS創英角ｺﾞｼｯｸUB" panose="020B0900000000000000" pitchFamily="50" charset="-128"/>
            </a:endParaRPr>
          </a:p>
        </p:txBody>
      </p:sp>
      <p:sp>
        <p:nvSpPr>
          <p:cNvPr id="4" name="テキスト ボックス 3"/>
          <p:cNvSpPr txBox="1"/>
          <p:nvPr/>
        </p:nvSpPr>
        <p:spPr>
          <a:xfrm>
            <a:off x="4594486" y="4293584"/>
            <a:ext cx="6314392" cy="2283317"/>
          </a:xfrm>
          <a:prstGeom prst="rect">
            <a:avLst/>
          </a:prstGeom>
          <a:noFill/>
        </p:spPr>
        <p:txBody>
          <a:bodyPr wrap="square" rtlCol="0">
            <a:spAutoFit/>
          </a:bodyPr>
          <a:lstStyle/>
          <a:p>
            <a:pPr>
              <a:lnSpc>
                <a:spcPct val="200000"/>
              </a:lnSpc>
            </a:pPr>
            <a:r>
              <a:rPr lang="ja-JP" altLang="en-US" sz="2000" dirty="0">
                <a:latin typeface="HGS創英角ｺﾞｼｯｸUB" panose="020B0900000000000000" pitchFamily="50" charset="-128"/>
                <a:ea typeface="HGS創英角ｺﾞｼｯｸUB" panose="020B0900000000000000" pitchFamily="50" charset="-128"/>
              </a:rPr>
              <a:t>チューターの役割は主に以下の</a:t>
            </a:r>
            <a:r>
              <a:rPr lang="en-US" altLang="ja-JP" sz="2000" dirty="0">
                <a:latin typeface="HGS創英角ｺﾞｼｯｸUB" panose="020B0900000000000000" pitchFamily="50" charset="-128"/>
                <a:ea typeface="HGS創英角ｺﾞｼｯｸUB" panose="020B0900000000000000" pitchFamily="50" charset="-128"/>
              </a:rPr>
              <a:t>3</a:t>
            </a:r>
            <a:r>
              <a:rPr lang="ja-JP" altLang="en-US" sz="2000" dirty="0">
                <a:latin typeface="HGS創英角ｺﾞｼｯｸUB" panose="020B0900000000000000" pitchFamily="50" charset="-128"/>
                <a:ea typeface="HGS創英角ｺﾞｼｯｸUB" panose="020B0900000000000000" pitchFamily="50" charset="-128"/>
              </a:rPr>
              <a:t>つです。</a:t>
            </a:r>
            <a:endParaRPr lang="en-US" altLang="ja-JP" sz="2000" dirty="0">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sz="2000" dirty="0">
                <a:latin typeface="HGS創英角ｺﾞｼｯｸUB" panose="020B0900000000000000" pitchFamily="50" charset="-128"/>
                <a:ea typeface="HGS創英角ｺﾞｼｯｸUB" panose="020B0900000000000000" pitchFamily="50" charset="-128"/>
              </a:rPr>
              <a:t>　　</a:t>
            </a:r>
            <a:r>
              <a:rPr lang="en-US" altLang="ja-JP" sz="2400" dirty="0">
                <a:latin typeface="HGS創英角ｺﾞｼｯｸUB" panose="020B0900000000000000" pitchFamily="50" charset="-128"/>
                <a:ea typeface="HGS創英角ｺﾞｼｯｸUB" panose="020B0900000000000000" pitchFamily="50" charset="-128"/>
              </a:rPr>
              <a:t>(a)</a:t>
            </a:r>
            <a:r>
              <a:rPr lang="ja-JP" altLang="en-US" sz="2400" dirty="0">
                <a:latin typeface="HGS創英角ｺﾞｼｯｸUB" panose="020B0900000000000000" pitchFamily="50" charset="-128"/>
                <a:ea typeface="HGS創英角ｺﾞｼｯｸUB" panose="020B0900000000000000" pitchFamily="50" charset="-128"/>
              </a:rPr>
              <a:t>日本での</a:t>
            </a:r>
            <a:r>
              <a:rPr lang="ja-JP" altLang="en-US" sz="2400" dirty="0">
                <a:solidFill>
                  <a:srgbClr val="FF0000"/>
                </a:solidFill>
                <a:latin typeface="HGS創英角ｺﾞｼｯｸUB" panose="020B0900000000000000" pitchFamily="50" charset="-128"/>
                <a:ea typeface="HGS創英角ｺﾞｼｯｸUB" panose="020B0900000000000000" pitchFamily="50" charset="-128"/>
              </a:rPr>
              <a:t>生活サポート</a:t>
            </a:r>
            <a:endParaRPr lang="en-US" altLang="ja-JP" sz="2400" dirty="0">
              <a:solidFill>
                <a:srgbClr val="FF0000"/>
              </a:solidFill>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sz="2400" dirty="0">
                <a:latin typeface="HGS創英角ｺﾞｼｯｸUB" panose="020B0900000000000000" pitchFamily="50" charset="-128"/>
                <a:ea typeface="HGS創英角ｺﾞｼｯｸUB" panose="020B0900000000000000" pitchFamily="50" charset="-128"/>
              </a:rPr>
              <a:t>　  </a:t>
            </a:r>
            <a:r>
              <a:rPr lang="en-US" altLang="ja-JP" sz="2400" dirty="0">
                <a:latin typeface="HGS創英角ｺﾞｼｯｸUB" panose="020B0900000000000000" pitchFamily="50" charset="-128"/>
                <a:ea typeface="HGS創英角ｺﾞｼｯｸUB" panose="020B0900000000000000" pitchFamily="50" charset="-128"/>
              </a:rPr>
              <a:t>(b)</a:t>
            </a:r>
            <a:r>
              <a:rPr lang="ja-JP" altLang="en-US" sz="2400" dirty="0">
                <a:solidFill>
                  <a:srgbClr val="FF0000"/>
                </a:solidFill>
                <a:latin typeface="HGS創英角ｺﾞｼｯｸUB" panose="020B0900000000000000" pitchFamily="50" charset="-128"/>
                <a:ea typeface="HGS創英角ｺﾞｼｯｸUB" panose="020B0900000000000000" pitchFamily="50" charset="-128"/>
              </a:rPr>
              <a:t>日本語のサポート</a:t>
            </a:r>
            <a:endParaRPr lang="en-US" altLang="ja-JP" sz="2400" dirty="0">
              <a:solidFill>
                <a:srgbClr val="FF0000"/>
              </a:solidFill>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sz="2400" dirty="0">
                <a:latin typeface="HGS創英角ｺﾞｼｯｸUB" panose="020B0900000000000000" pitchFamily="50" charset="-128"/>
                <a:ea typeface="HGS創英角ｺﾞｼｯｸUB" panose="020B0900000000000000" pitchFamily="50" charset="-128"/>
              </a:rPr>
              <a:t>　  </a:t>
            </a:r>
            <a:r>
              <a:rPr lang="en-US" altLang="ja-JP" sz="2400" dirty="0">
                <a:latin typeface="HGS創英角ｺﾞｼｯｸUB" panose="020B0900000000000000" pitchFamily="50" charset="-128"/>
                <a:ea typeface="HGS創英角ｺﾞｼｯｸUB" panose="020B0900000000000000" pitchFamily="50" charset="-128"/>
              </a:rPr>
              <a:t>(c)</a:t>
            </a:r>
            <a:r>
              <a:rPr lang="ja-JP" altLang="en-US" sz="2400" dirty="0">
                <a:latin typeface="HGS創英角ｺﾞｼｯｸUB" panose="020B0900000000000000" pitchFamily="50" charset="-128"/>
                <a:ea typeface="HGS創英角ｺﾞｼｯｸUB" panose="020B0900000000000000" pitchFamily="50" charset="-128"/>
              </a:rPr>
              <a:t>専門領域学習に関する</a:t>
            </a:r>
            <a:r>
              <a:rPr lang="ja-JP" altLang="en-US" sz="2400" dirty="0">
                <a:solidFill>
                  <a:srgbClr val="FF0000"/>
                </a:solidFill>
                <a:latin typeface="HGS創英角ｺﾞｼｯｸUB" panose="020B0900000000000000" pitchFamily="50" charset="-128"/>
                <a:ea typeface="HGS創英角ｺﾞｼｯｸUB" panose="020B0900000000000000" pitchFamily="50" charset="-128"/>
              </a:rPr>
              <a:t>勉学サポート</a:t>
            </a: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5997" y="1164640"/>
            <a:ext cx="3025144" cy="2016762"/>
          </a:xfrm>
          <a:prstGeom prst="rect">
            <a:avLst/>
          </a:prstGeom>
        </p:spPr>
      </p:pic>
      <p:grpSp>
        <p:nvGrpSpPr>
          <p:cNvPr id="6" name="グループ化 5"/>
          <p:cNvGrpSpPr/>
          <p:nvPr/>
        </p:nvGrpSpPr>
        <p:grpSpPr>
          <a:xfrm rot="10800000">
            <a:off x="749404" y="4532557"/>
            <a:ext cx="2971147" cy="2044344"/>
            <a:chOff x="453732" y="3208713"/>
            <a:chExt cx="3719257" cy="3459701"/>
          </a:xfrm>
        </p:grpSpPr>
        <p:sp>
          <p:nvSpPr>
            <p:cNvPr id="5" name="正方形/長方形 4"/>
            <p:cNvSpPr/>
            <p:nvPr/>
          </p:nvSpPr>
          <p:spPr>
            <a:xfrm>
              <a:off x="453732" y="5069891"/>
              <a:ext cx="1779945" cy="159852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正方形/長方形 8"/>
            <p:cNvSpPr/>
            <p:nvPr/>
          </p:nvSpPr>
          <p:spPr>
            <a:xfrm>
              <a:off x="2427316" y="5069890"/>
              <a:ext cx="1745673" cy="159852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正方形/長方形 10"/>
            <p:cNvSpPr/>
            <p:nvPr/>
          </p:nvSpPr>
          <p:spPr>
            <a:xfrm>
              <a:off x="453732" y="3208713"/>
              <a:ext cx="3719257" cy="170411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14" name="スライド番号プレースホルダー 13"/>
          <p:cNvSpPr>
            <a:spLocks noGrp="1"/>
          </p:cNvSpPr>
          <p:nvPr>
            <p:ph type="sldNum" sz="quarter" idx="12"/>
          </p:nvPr>
        </p:nvSpPr>
        <p:spPr>
          <a:xfrm>
            <a:off x="11782814" y="6485851"/>
            <a:ext cx="369485" cy="365125"/>
          </a:xfrm>
        </p:spPr>
        <p:txBody>
          <a:bodyPr/>
          <a:lstStyle/>
          <a:p>
            <a:r>
              <a:rPr kumimoji="1" lang="en-US" altLang="ja-JP" dirty="0">
                <a:solidFill>
                  <a:schemeClr val="tx1"/>
                </a:solidFill>
              </a:rPr>
              <a:t>3</a:t>
            </a:r>
            <a:endParaRPr kumimoji="1" lang="ja-JP" altLang="en-US" dirty="0">
              <a:solidFill>
                <a:schemeClr val="tx1"/>
              </a:solidFill>
            </a:endParaRPr>
          </a:p>
        </p:txBody>
      </p:sp>
      <p:sp>
        <p:nvSpPr>
          <p:cNvPr id="12" name="正方形/長方形 11">
            <a:extLst>
              <a:ext uri="{FF2B5EF4-FFF2-40B4-BE49-F238E27FC236}">
                <a16:creationId xmlns:a16="http://schemas.microsoft.com/office/drawing/2014/main" id="{8892664F-201E-4DBC-B674-0A22FA219FD4}"/>
              </a:ext>
            </a:extLst>
          </p:cNvPr>
          <p:cNvSpPr/>
          <p:nvPr/>
        </p:nvSpPr>
        <p:spPr>
          <a:xfrm>
            <a:off x="348404" y="225295"/>
            <a:ext cx="11491058"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2.</a:t>
            </a:r>
            <a:r>
              <a:rPr lang="ja-JP" altLang="en-US" sz="3200" dirty="0">
                <a:latin typeface="HGS創英角ｺﾞｼｯｸUB" panose="020B0900000000000000" pitchFamily="50" charset="-128"/>
                <a:ea typeface="HGS創英角ｺﾞｼｯｸUB" panose="020B0900000000000000" pitchFamily="50" charset="-128"/>
              </a:rPr>
              <a:t>　チューターとは？</a:t>
            </a:r>
          </a:p>
        </p:txBody>
      </p:sp>
      <p:sp>
        <p:nvSpPr>
          <p:cNvPr id="13" name="正方形/長方形 12">
            <a:extLst>
              <a:ext uri="{FF2B5EF4-FFF2-40B4-BE49-F238E27FC236}">
                <a16:creationId xmlns:a16="http://schemas.microsoft.com/office/drawing/2014/main" id="{99D60CDB-09FC-4FD8-8053-D93F6DB60658}"/>
              </a:ext>
            </a:extLst>
          </p:cNvPr>
          <p:cNvSpPr/>
          <p:nvPr/>
        </p:nvSpPr>
        <p:spPr>
          <a:xfrm>
            <a:off x="392939" y="3420378"/>
            <a:ext cx="11491058"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3.</a:t>
            </a:r>
            <a:r>
              <a:rPr lang="ja-JP" altLang="en-US" sz="3200" dirty="0">
                <a:latin typeface="HGS創英角ｺﾞｼｯｸUB" panose="020B0900000000000000" pitchFamily="50" charset="-128"/>
                <a:ea typeface="HGS創英角ｺﾞｼｯｸUB" panose="020B0900000000000000" pitchFamily="50" charset="-128"/>
              </a:rPr>
              <a:t>　チューターの役割</a:t>
            </a:r>
            <a:endParaRPr lang="en-US" altLang="ja-JP" sz="3200"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202515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380565" y="3850341"/>
            <a:ext cx="10049436" cy="1234953"/>
          </a:xfrm>
          <a:prstGeom prst="rect">
            <a:avLst/>
          </a:prstGeom>
          <a:noFill/>
        </p:spPr>
        <p:txBody>
          <a:bodyPr wrap="square" rtlCol="0">
            <a:spAutoFit/>
          </a:bodyPr>
          <a:lstStyle/>
          <a:p>
            <a:pPr>
              <a:lnSpc>
                <a:spcPct val="150000"/>
              </a:lnSpc>
            </a:pPr>
            <a:r>
              <a:rPr lang="en-US" altLang="ja-JP" sz="2000" dirty="0">
                <a:solidFill>
                  <a:srgbClr val="00B0F0"/>
                </a:solidFill>
                <a:latin typeface="HGS創英角ｺﾞｼｯｸUB" panose="020B0900000000000000" pitchFamily="50" charset="-128"/>
                <a:ea typeface="HGS創英角ｺﾞｼｯｸUB" panose="020B0900000000000000" pitchFamily="50" charset="-128"/>
              </a:rPr>
              <a:t>(a)</a:t>
            </a:r>
            <a:r>
              <a:rPr lang="ja-JP" altLang="en-US" sz="2000" dirty="0">
                <a:solidFill>
                  <a:srgbClr val="00B0F0"/>
                </a:solidFill>
                <a:latin typeface="HGS創英角ｺﾞｼｯｸUB" panose="020B0900000000000000" pitchFamily="50" charset="-128"/>
                <a:ea typeface="HGS創英角ｺﾞｼｯｸUB" panose="020B0900000000000000" pitchFamily="50" charset="-128"/>
              </a:rPr>
              <a:t>日本での生活サポート</a:t>
            </a:r>
            <a:endParaRPr lang="en-US" altLang="ja-JP" sz="2000" dirty="0">
              <a:solidFill>
                <a:srgbClr val="00B0F0"/>
              </a:solidFill>
              <a:latin typeface="HGS創英角ｺﾞｼｯｸUB" panose="020B0900000000000000" pitchFamily="50" charset="-128"/>
              <a:ea typeface="HGS創英角ｺﾞｼｯｸUB" panose="020B0900000000000000" pitchFamily="50" charset="-128"/>
            </a:endParaRPr>
          </a:p>
          <a:p>
            <a:pPr>
              <a:lnSpc>
                <a:spcPct val="150000"/>
              </a:lnSpc>
            </a:pP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学内</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学務手続き・学内案内・施設利用案内</a:t>
            </a:r>
          </a:p>
          <a:p>
            <a:pPr>
              <a:lnSpc>
                <a:spcPct val="150000"/>
              </a:lnSpc>
            </a:pP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学外</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買い物・市役所手続き・口座開設・携帯電話購入・電気ガスなどの料金支払いのサポート</a:t>
            </a:r>
            <a:endParaRPr lang="en-US" altLang="ja-JP" sz="1600" dirty="0">
              <a:latin typeface="HGS創英角ｺﾞｼｯｸUB" panose="020B0900000000000000" pitchFamily="50" charset="-128"/>
              <a:ea typeface="HGS創英角ｺﾞｼｯｸUB" panose="020B0900000000000000" pitchFamily="50" charset="-128"/>
            </a:endParaRPr>
          </a:p>
        </p:txBody>
      </p:sp>
      <p:sp>
        <p:nvSpPr>
          <p:cNvPr id="10" name="テキスト ボックス 9"/>
          <p:cNvSpPr txBox="1"/>
          <p:nvPr/>
        </p:nvSpPr>
        <p:spPr>
          <a:xfrm>
            <a:off x="1380565" y="5007748"/>
            <a:ext cx="3397665" cy="1019510"/>
          </a:xfrm>
          <a:prstGeom prst="rect">
            <a:avLst/>
          </a:prstGeom>
          <a:noFill/>
        </p:spPr>
        <p:txBody>
          <a:bodyPr wrap="square" rtlCol="0">
            <a:spAutoFit/>
          </a:bodyPr>
          <a:lstStyle/>
          <a:p>
            <a:pPr>
              <a:lnSpc>
                <a:spcPct val="200000"/>
              </a:lnSpc>
            </a:pPr>
            <a:r>
              <a:rPr lang="en-US" altLang="ja-JP" sz="2000" dirty="0">
                <a:solidFill>
                  <a:schemeClr val="accent4"/>
                </a:solidFill>
                <a:latin typeface="HGS創英角ｺﾞｼｯｸUB" panose="020B0900000000000000" pitchFamily="50" charset="-128"/>
                <a:ea typeface="HGS創英角ｺﾞｼｯｸUB" panose="020B0900000000000000" pitchFamily="50" charset="-128"/>
              </a:rPr>
              <a:t>(b)</a:t>
            </a:r>
            <a:r>
              <a:rPr lang="ja-JP" altLang="en-US" sz="2000" dirty="0">
                <a:solidFill>
                  <a:schemeClr val="accent4"/>
                </a:solidFill>
                <a:latin typeface="HGS創英角ｺﾞｼｯｸUB" panose="020B0900000000000000" pitchFamily="50" charset="-128"/>
                <a:ea typeface="HGS創英角ｺﾞｼｯｸUB" panose="020B0900000000000000" pitchFamily="50" charset="-128"/>
              </a:rPr>
              <a:t>日本語のサポート</a:t>
            </a:r>
            <a:endParaRPr lang="en-US" altLang="ja-JP" sz="2000" dirty="0">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sz="1600" dirty="0">
                <a:latin typeface="HGS創英角ｺﾞｼｯｸUB" panose="020B0900000000000000" pitchFamily="50" charset="-128"/>
                <a:ea typeface="HGS創英角ｺﾞｼｯｸUB" panose="020B0900000000000000" pitchFamily="50" charset="-128"/>
              </a:rPr>
              <a:t>専門的な日本語指導、簡単な翻訳</a:t>
            </a:r>
            <a:endParaRPr lang="en-US" altLang="ja-JP" sz="1600" dirty="0">
              <a:latin typeface="HGS創英角ｺﾞｼｯｸUB" panose="020B0900000000000000" pitchFamily="50" charset="-128"/>
              <a:ea typeface="HGS創英角ｺﾞｼｯｸUB" panose="020B0900000000000000" pitchFamily="50" charset="-128"/>
            </a:endParaRPr>
          </a:p>
        </p:txBody>
      </p:sp>
      <p:sp>
        <p:nvSpPr>
          <p:cNvPr id="11" name="テキスト ボックス 10"/>
          <p:cNvSpPr txBox="1"/>
          <p:nvPr/>
        </p:nvSpPr>
        <p:spPr>
          <a:xfrm>
            <a:off x="5484733" y="5161636"/>
            <a:ext cx="5233746" cy="865622"/>
          </a:xfrm>
          <a:prstGeom prst="rect">
            <a:avLst/>
          </a:prstGeom>
          <a:noFill/>
        </p:spPr>
        <p:txBody>
          <a:bodyPr wrap="square" rtlCol="0">
            <a:spAutoFit/>
          </a:bodyPr>
          <a:lstStyle/>
          <a:p>
            <a:pPr>
              <a:lnSpc>
                <a:spcPct val="150000"/>
              </a:lnSpc>
            </a:pPr>
            <a:r>
              <a:rPr lang="en-US" altLang="ja-JP" sz="2000" dirty="0">
                <a:solidFill>
                  <a:srgbClr val="FF0066"/>
                </a:solidFill>
                <a:latin typeface="HGS創英角ｺﾞｼｯｸUB" panose="020B0900000000000000" pitchFamily="50" charset="-128"/>
                <a:ea typeface="HGS創英角ｺﾞｼｯｸUB" panose="020B0900000000000000" pitchFamily="50" charset="-128"/>
              </a:rPr>
              <a:t>(c)</a:t>
            </a:r>
            <a:r>
              <a:rPr lang="ja-JP" altLang="en-US" sz="2000" dirty="0">
                <a:solidFill>
                  <a:srgbClr val="FF0066"/>
                </a:solidFill>
                <a:latin typeface="HGS創英角ｺﾞｼｯｸUB" panose="020B0900000000000000" pitchFamily="50" charset="-128"/>
                <a:ea typeface="HGS創英角ｺﾞｼｯｸUB" panose="020B0900000000000000" pitchFamily="50" charset="-128"/>
              </a:rPr>
              <a:t>専門領域学習に関する勉学サポート</a:t>
            </a:r>
            <a:endParaRPr lang="en-US" altLang="ja-JP" sz="2000" dirty="0">
              <a:solidFill>
                <a:srgbClr val="FF0066"/>
              </a:solidFill>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sz="1600" dirty="0">
                <a:latin typeface="HGS創英角ｺﾞｼｯｸUB" panose="020B0900000000000000" pitchFamily="50" charset="-128"/>
                <a:ea typeface="HGS創英角ｺﾞｼｯｸUB" panose="020B0900000000000000" pitchFamily="50" charset="-128"/>
              </a:rPr>
              <a:t>学習方法のアドバイス </a:t>
            </a:r>
            <a:r>
              <a:rPr lang="en-US" altLang="ja-JP" sz="1600" dirty="0">
                <a:latin typeface="HGS創英角ｺﾞｼｯｸUB" panose="020B0900000000000000" pitchFamily="50" charset="-128"/>
                <a:ea typeface="HGS創英角ｺﾞｼｯｸUB" panose="020B0900000000000000" pitchFamily="50" charset="-128"/>
              </a:rPr>
              <a:t>※ </a:t>
            </a:r>
            <a:r>
              <a:rPr lang="ja-JP" altLang="en-US" sz="1600" dirty="0">
                <a:latin typeface="HGS創英角ｺﾞｼｯｸUB" panose="020B0900000000000000" pitchFamily="50" charset="-128"/>
                <a:ea typeface="HGS創英角ｺﾞｼｯｸUB" panose="020B0900000000000000" pitchFamily="50" charset="-128"/>
              </a:rPr>
              <a:t>研究指導は指導教員が行う</a:t>
            </a:r>
          </a:p>
        </p:txBody>
      </p:sp>
      <p:sp>
        <p:nvSpPr>
          <p:cNvPr id="12" name="正方形/長方形 11"/>
          <p:cNvSpPr/>
          <p:nvPr/>
        </p:nvSpPr>
        <p:spPr>
          <a:xfrm>
            <a:off x="295794" y="410072"/>
            <a:ext cx="11600371" cy="77713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4.</a:t>
            </a:r>
            <a:r>
              <a:rPr lang="ja-JP" altLang="en-US" sz="3200" dirty="0">
                <a:latin typeface="HGS創英角ｺﾞｼｯｸUB" panose="020B0900000000000000" pitchFamily="50" charset="-128"/>
                <a:ea typeface="HGS創英角ｺﾞｼｯｸUB" panose="020B0900000000000000" pitchFamily="50" charset="-128"/>
              </a:rPr>
              <a:t>　活動内容</a:t>
            </a:r>
          </a:p>
        </p:txBody>
      </p:sp>
      <p:sp>
        <p:nvSpPr>
          <p:cNvPr id="14" name="テキスト ボックス 13"/>
          <p:cNvSpPr txBox="1"/>
          <p:nvPr/>
        </p:nvSpPr>
        <p:spPr>
          <a:xfrm>
            <a:off x="286870" y="1263553"/>
            <a:ext cx="11672047" cy="1966372"/>
          </a:xfrm>
          <a:prstGeom prst="rect">
            <a:avLst/>
          </a:prstGeom>
          <a:noFill/>
        </p:spPr>
        <p:txBody>
          <a:bodyPr wrap="square" rtlCol="0">
            <a:spAutoFit/>
          </a:bodyPr>
          <a:lstStyle/>
          <a:p>
            <a:pPr>
              <a:lnSpc>
                <a:spcPct val="150000"/>
              </a:lnSpc>
            </a:pPr>
            <a:r>
              <a:rPr lang="ja-JP" altLang="en-US" sz="2400" dirty="0">
                <a:latin typeface="HGS創英角ｺﾞｼｯｸUB" panose="020B0900000000000000" pitchFamily="50" charset="-128"/>
                <a:ea typeface="HGS創英角ｺﾞｼｯｸUB" panose="020B0900000000000000" pitchFamily="50" charset="-128"/>
              </a:rPr>
              <a:t>それぞれの留学生の事情によってサポート内容は異なりますが、基本的には、</a:t>
            </a:r>
            <a:r>
              <a:rPr lang="ja-JP" altLang="en-US" sz="2400" dirty="0">
                <a:solidFill>
                  <a:srgbClr val="FF0000"/>
                </a:solidFill>
                <a:latin typeface="HGS創英角ｺﾞｼｯｸUB" panose="020B0900000000000000" pitchFamily="50" charset="-128"/>
                <a:ea typeface="HGS創英角ｺﾞｼｯｸUB" panose="020B0900000000000000" pitchFamily="50" charset="-128"/>
              </a:rPr>
              <a:t>日常生活に慣れない渡日後</a:t>
            </a:r>
            <a:r>
              <a:rPr lang="en-US" altLang="ja-JP" sz="2400" dirty="0">
                <a:solidFill>
                  <a:srgbClr val="FF0000"/>
                </a:solidFill>
                <a:latin typeface="HGS創英角ｺﾞｼｯｸUB" panose="020B0900000000000000" pitchFamily="50" charset="-128"/>
                <a:ea typeface="HGS創英角ｺﾞｼｯｸUB" panose="020B0900000000000000" pitchFamily="50" charset="-128"/>
              </a:rPr>
              <a:t>3</a:t>
            </a:r>
            <a:r>
              <a:rPr lang="ja-JP" altLang="en-US" sz="2400" dirty="0">
                <a:solidFill>
                  <a:srgbClr val="FF0000"/>
                </a:solidFill>
                <a:latin typeface="HGS創英角ｺﾞｼｯｸUB" panose="020B0900000000000000" pitchFamily="50" charset="-128"/>
                <a:ea typeface="HGS創英角ｺﾞｼｯｸUB" panose="020B0900000000000000" pitchFamily="50" charset="-128"/>
              </a:rPr>
              <a:t>カ月間、学校生活を始めるにあたってのサポートを行います。</a:t>
            </a:r>
            <a:br>
              <a:rPr lang="en-US" altLang="ja-JP" sz="2400" dirty="0">
                <a:latin typeface="HGS創英角ｺﾞｼｯｸUB" panose="020B0900000000000000" pitchFamily="50" charset="-128"/>
                <a:ea typeface="HGS創英角ｺﾞｼｯｸUB" panose="020B0900000000000000" pitchFamily="50" charset="-128"/>
              </a:rPr>
            </a:br>
            <a:r>
              <a:rPr lang="ja-JP" altLang="en-US" dirty="0">
                <a:latin typeface="HGS創英角ｺﾞｼｯｸUB" panose="020B0900000000000000" pitchFamily="50" charset="-128"/>
                <a:ea typeface="HGS創英角ｺﾞｼｯｸUB" panose="020B0900000000000000" pitchFamily="50" charset="-128"/>
              </a:rPr>
              <a:t>（注意）</a:t>
            </a:r>
            <a:r>
              <a:rPr lang="en-US" altLang="ja-JP" dirty="0">
                <a:solidFill>
                  <a:srgbClr val="FF0000"/>
                </a:solidFill>
                <a:latin typeface="HGS創英角ｺﾞｼｯｸUB" panose="020B0900000000000000" pitchFamily="50" charset="-128"/>
                <a:ea typeface="HGS創英角ｺﾞｼｯｸUB" panose="020B0900000000000000" pitchFamily="50" charset="-128"/>
              </a:rPr>
              <a:t>※</a:t>
            </a:r>
            <a:r>
              <a:rPr lang="ja-JP" altLang="en-US" dirty="0">
                <a:solidFill>
                  <a:srgbClr val="FF0000"/>
                </a:solidFill>
                <a:latin typeface="HGS創英角ｺﾞｼｯｸUB" panose="020B0900000000000000" pitchFamily="50" charset="-128"/>
                <a:ea typeface="HGS創英角ｺﾞｼｯｸUB" panose="020B0900000000000000" pitchFamily="50" charset="-128"/>
              </a:rPr>
              <a:t>チューター制度の活動終了が、前期は</a:t>
            </a:r>
            <a:r>
              <a:rPr lang="en-US" altLang="ja-JP" dirty="0">
                <a:solidFill>
                  <a:srgbClr val="FF0000"/>
                </a:solidFill>
                <a:latin typeface="HGS創英角ｺﾞｼｯｸUB" panose="020B0900000000000000" pitchFamily="50" charset="-128"/>
                <a:ea typeface="HGS創英角ｺﾞｼｯｸUB" panose="020B0900000000000000" pitchFamily="50" charset="-128"/>
              </a:rPr>
              <a:t>6</a:t>
            </a:r>
            <a:r>
              <a:rPr lang="ja-JP" altLang="en-US" dirty="0">
                <a:solidFill>
                  <a:srgbClr val="FF0000"/>
                </a:solidFill>
                <a:latin typeface="HGS創英角ｺﾞｼｯｸUB" panose="020B0900000000000000" pitchFamily="50" charset="-128"/>
                <a:ea typeface="HGS創英角ｺﾞｼｯｸUB" panose="020B0900000000000000" pitchFamily="50" charset="-128"/>
              </a:rPr>
              <a:t>月末・後期は</a:t>
            </a:r>
            <a:r>
              <a:rPr lang="en-US" altLang="ja-JP" dirty="0">
                <a:solidFill>
                  <a:srgbClr val="FF0000"/>
                </a:solidFill>
                <a:latin typeface="HGS創英角ｺﾞｼｯｸUB" panose="020B0900000000000000" pitchFamily="50" charset="-128"/>
                <a:ea typeface="HGS創英角ｺﾞｼｯｸUB" panose="020B0900000000000000" pitchFamily="50" charset="-128"/>
              </a:rPr>
              <a:t>12</a:t>
            </a:r>
            <a:r>
              <a:rPr lang="ja-JP" altLang="en-US" dirty="0">
                <a:solidFill>
                  <a:srgbClr val="FF0000"/>
                </a:solidFill>
                <a:latin typeface="HGS創英角ｺﾞｼｯｸUB" panose="020B0900000000000000" pitchFamily="50" charset="-128"/>
                <a:ea typeface="HGS創英角ｺﾞｼｯｸUB" panose="020B0900000000000000" pitchFamily="50" charset="-128"/>
              </a:rPr>
              <a:t>月末までである旨、ご留意ください。</a:t>
            </a:r>
            <a:endParaRPr lang="en-US" altLang="ja-JP" dirty="0">
              <a:latin typeface="HGS創英角ｺﾞｼｯｸUB" panose="020B0900000000000000" pitchFamily="50" charset="-128"/>
              <a:ea typeface="HGS創英角ｺﾞｼｯｸUB" panose="020B0900000000000000" pitchFamily="50" charset="-128"/>
            </a:endParaRPr>
          </a:p>
          <a:p>
            <a:pPr>
              <a:lnSpc>
                <a:spcPct val="150000"/>
              </a:lnSpc>
            </a:pPr>
            <a:r>
              <a:rPr lang="ja-JP" altLang="en-US" dirty="0">
                <a:latin typeface="HGS創英角ｺﾞｼｯｸUB" panose="020B0900000000000000" pitchFamily="50" charset="-128"/>
                <a:ea typeface="HGS創英角ｺﾞｼｯｸUB" panose="020B0900000000000000" pitchFamily="50" charset="-128"/>
              </a:rPr>
              <a:t>　　　　</a:t>
            </a:r>
            <a:r>
              <a:rPr lang="en-US" altLang="ja-JP" dirty="0">
                <a:solidFill>
                  <a:srgbClr val="FF0000"/>
                </a:solidFill>
                <a:latin typeface="HGS創英角ｺﾞｼｯｸUB" panose="020B0900000000000000" pitchFamily="50" charset="-128"/>
                <a:ea typeface="HGS創英角ｺﾞｼｯｸUB" panose="020B0900000000000000" pitchFamily="50" charset="-128"/>
              </a:rPr>
              <a:t>※</a:t>
            </a:r>
            <a:r>
              <a:rPr lang="ja-JP" altLang="en-US" dirty="0">
                <a:solidFill>
                  <a:srgbClr val="FF0000"/>
                </a:solidFill>
                <a:latin typeface="HGS創英角ｺﾞｼｯｸUB" panose="020B0900000000000000" pitchFamily="50" charset="-128"/>
                <a:ea typeface="HGS創英角ｺﾞｼｯｸUB" panose="020B0900000000000000" pitchFamily="50" charset="-128"/>
              </a:rPr>
              <a:t>チューター業務は渡日後から開始し、リモートでの業務は行いません。</a:t>
            </a:r>
            <a:endParaRPr lang="en-US" altLang="ja-JP" dirty="0">
              <a:solidFill>
                <a:srgbClr val="FF0000"/>
              </a:solidFill>
              <a:latin typeface="HGS創英角ｺﾞｼｯｸUB" panose="020B0900000000000000" pitchFamily="50" charset="-128"/>
              <a:ea typeface="HGS創英角ｺﾞｼｯｸUB" panose="020B0900000000000000" pitchFamily="50" charset="-128"/>
            </a:endParaRPr>
          </a:p>
        </p:txBody>
      </p:sp>
      <p:sp>
        <p:nvSpPr>
          <p:cNvPr id="6" name="スライド番号プレースホルダー 5"/>
          <p:cNvSpPr>
            <a:spLocks noGrp="1"/>
          </p:cNvSpPr>
          <p:nvPr>
            <p:ph type="sldNum" sz="quarter" idx="12"/>
          </p:nvPr>
        </p:nvSpPr>
        <p:spPr>
          <a:xfrm>
            <a:off x="11609321" y="6447928"/>
            <a:ext cx="518800" cy="365125"/>
          </a:xfrm>
        </p:spPr>
        <p:txBody>
          <a:bodyPr/>
          <a:lstStyle/>
          <a:p>
            <a:r>
              <a:rPr kumimoji="1" lang="en-US" altLang="ja-JP" dirty="0">
                <a:solidFill>
                  <a:schemeClr val="tx1"/>
                </a:solidFill>
              </a:rPr>
              <a:t>4</a:t>
            </a:r>
            <a:endParaRPr kumimoji="1" lang="ja-JP" altLang="en-US" dirty="0">
              <a:solidFill>
                <a:schemeClr val="tx1"/>
              </a:solidFill>
            </a:endParaRPr>
          </a:p>
        </p:txBody>
      </p:sp>
    </p:spTree>
    <p:extLst>
      <p:ext uri="{BB962C8B-B14F-4D97-AF65-F5344CB8AC3E}">
        <p14:creationId xmlns:p14="http://schemas.microsoft.com/office/powerpoint/2010/main" val="760157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53732" y="4245909"/>
            <a:ext cx="10884533" cy="10880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HG創英角ｺﾞｼｯｸUB" panose="020B0909000000000000" pitchFamily="49" charset="-128"/>
                <a:ea typeface="HG創英角ｺﾞｼｯｸUB" panose="020B0909000000000000" pitchFamily="49" charset="-128"/>
              </a:rPr>
              <a:t>活動開始前に、業務実施計画書を提出　</a:t>
            </a:r>
            <a:endParaRPr lang="en-US" altLang="ja-JP" sz="2800" dirty="0">
              <a:latin typeface="HG創英角ｺﾞｼｯｸUB" panose="020B0909000000000000" pitchFamily="49" charset="-128"/>
              <a:ea typeface="HG創英角ｺﾞｼｯｸUB" panose="020B0909000000000000" pitchFamily="49" charset="-128"/>
            </a:endParaRPr>
          </a:p>
        </p:txBody>
      </p:sp>
      <p:sp>
        <p:nvSpPr>
          <p:cNvPr id="4" name="正方形/長方形 3"/>
          <p:cNvSpPr/>
          <p:nvPr/>
        </p:nvSpPr>
        <p:spPr>
          <a:xfrm>
            <a:off x="653732" y="1791205"/>
            <a:ext cx="10884535" cy="1090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HG創英角ｺﾞｼｯｸUB" panose="020B0909000000000000" pitchFamily="49" charset="-128"/>
                <a:ea typeface="HG創英角ｺﾞｼｯｸUB" panose="020B0909000000000000" pitchFamily="49" charset="-128"/>
              </a:rPr>
              <a:t>検討＆チューター依頼　３月中旬～　　　　　　９月中旬～</a:t>
            </a:r>
          </a:p>
        </p:txBody>
      </p:sp>
      <p:sp>
        <p:nvSpPr>
          <p:cNvPr id="5" name="正方形/長方形 4"/>
          <p:cNvSpPr/>
          <p:nvPr/>
        </p:nvSpPr>
        <p:spPr>
          <a:xfrm>
            <a:off x="669008" y="3018557"/>
            <a:ext cx="10884534" cy="1090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HG創英角ｺﾞｼｯｸUB" panose="020B0909000000000000" pitchFamily="49" charset="-128"/>
                <a:ea typeface="HG創英角ｺﾞｼｯｸUB" panose="020B0909000000000000" pitchFamily="49" charset="-128"/>
              </a:rPr>
              <a:t>業務の打ち合わせ　　　３月下旬～　　　　　　９月下旬～</a:t>
            </a:r>
          </a:p>
        </p:txBody>
      </p:sp>
      <p:sp>
        <p:nvSpPr>
          <p:cNvPr id="6" name="正方形/長方形 5"/>
          <p:cNvSpPr/>
          <p:nvPr/>
        </p:nvSpPr>
        <p:spPr>
          <a:xfrm>
            <a:off x="669010" y="5532641"/>
            <a:ext cx="10884532" cy="109086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HG創英角ｺﾞｼｯｸUB" panose="020B0909000000000000" pitchFamily="49" charset="-128"/>
                <a:ea typeface="HG創英角ｺﾞｼｯｸUB" panose="020B0909000000000000" pitchFamily="49" charset="-128"/>
              </a:rPr>
              <a:t>活動終了後に、依頼事項完了報告書・実施報告書を提出</a:t>
            </a:r>
            <a:endParaRPr lang="en-US" altLang="ja-JP" sz="2800" dirty="0">
              <a:latin typeface="HG創英角ｺﾞｼｯｸUB" panose="020B0909000000000000" pitchFamily="49" charset="-128"/>
              <a:ea typeface="HG創英角ｺﾞｼｯｸUB" panose="020B0909000000000000" pitchFamily="49" charset="-128"/>
            </a:endParaRPr>
          </a:p>
        </p:txBody>
      </p:sp>
      <p:sp>
        <p:nvSpPr>
          <p:cNvPr id="7" name="正方形/長方形 6"/>
          <p:cNvSpPr/>
          <p:nvPr/>
        </p:nvSpPr>
        <p:spPr>
          <a:xfrm>
            <a:off x="4609323" y="1168450"/>
            <a:ext cx="2236510" cy="584775"/>
          </a:xfrm>
          <a:prstGeom prst="rect">
            <a:avLst/>
          </a:prstGeom>
        </p:spPr>
        <p:txBody>
          <a:bodyPr wrap="none">
            <a:spAutoFit/>
          </a:bodyPr>
          <a:lstStyle/>
          <a:p>
            <a:r>
              <a:rPr lang="ja-JP" altLang="en-US" sz="3200" b="1" dirty="0"/>
              <a:t>前期の場合</a:t>
            </a:r>
          </a:p>
        </p:txBody>
      </p:sp>
      <p:sp>
        <p:nvSpPr>
          <p:cNvPr id="13" name="スライド番号プレースホルダー 12"/>
          <p:cNvSpPr>
            <a:spLocks noGrp="1"/>
          </p:cNvSpPr>
          <p:nvPr>
            <p:ph type="sldNum" sz="quarter" idx="12"/>
          </p:nvPr>
        </p:nvSpPr>
        <p:spPr>
          <a:xfrm>
            <a:off x="11788810" y="6440942"/>
            <a:ext cx="403190" cy="365125"/>
          </a:xfrm>
        </p:spPr>
        <p:txBody>
          <a:bodyPr/>
          <a:lstStyle/>
          <a:p>
            <a:r>
              <a:rPr lang="en-US" altLang="ja-JP" dirty="0">
                <a:solidFill>
                  <a:schemeClr val="tx1"/>
                </a:solidFill>
              </a:rPr>
              <a:t>5</a:t>
            </a:r>
            <a:endParaRPr kumimoji="1" lang="ja-JP" altLang="en-US" dirty="0">
              <a:solidFill>
                <a:schemeClr val="tx1"/>
              </a:solidFill>
            </a:endParaRPr>
          </a:p>
        </p:txBody>
      </p:sp>
      <p:sp>
        <p:nvSpPr>
          <p:cNvPr id="10" name="正方形/長方形 9">
            <a:extLst>
              <a:ext uri="{FF2B5EF4-FFF2-40B4-BE49-F238E27FC236}">
                <a16:creationId xmlns:a16="http://schemas.microsoft.com/office/drawing/2014/main" id="{3AFE0FE5-C4E8-4A42-B033-2E77F7FD6E33}"/>
              </a:ext>
            </a:extLst>
          </p:cNvPr>
          <p:cNvSpPr/>
          <p:nvPr/>
        </p:nvSpPr>
        <p:spPr>
          <a:xfrm>
            <a:off x="8526806" y="1168449"/>
            <a:ext cx="2236510" cy="584775"/>
          </a:xfrm>
          <a:prstGeom prst="rect">
            <a:avLst/>
          </a:prstGeom>
        </p:spPr>
        <p:txBody>
          <a:bodyPr wrap="none">
            <a:spAutoFit/>
          </a:bodyPr>
          <a:lstStyle/>
          <a:p>
            <a:r>
              <a:rPr lang="ja-JP" altLang="en-US" sz="3200" b="1" dirty="0"/>
              <a:t>後期の場合</a:t>
            </a:r>
          </a:p>
        </p:txBody>
      </p:sp>
      <p:sp>
        <p:nvSpPr>
          <p:cNvPr id="11" name="正方形/長方形 10">
            <a:extLst>
              <a:ext uri="{FF2B5EF4-FFF2-40B4-BE49-F238E27FC236}">
                <a16:creationId xmlns:a16="http://schemas.microsoft.com/office/drawing/2014/main" id="{4104085D-C1CB-41CD-B04F-7BB0FDAD3349}"/>
              </a:ext>
            </a:extLst>
          </p:cNvPr>
          <p:cNvSpPr/>
          <p:nvPr/>
        </p:nvSpPr>
        <p:spPr>
          <a:xfrm>
            <a:off x="338554" y="231974"/>
            <a:ext cx="11545443" cy="8410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5.</a:t>
            </a:r>
            <a:r>
              <a:rPr lang="ja-JP" altLang="en-US" sz="3200" dirty="0">
                <a:latin typeface="HGS創英角ｺﾞｼｯｸUB" panose="020B0900000000000000" pitchFamily="50" charset="-128"/>
                <a:ea typeface="HGS創英角ｺﾞｼｯｸUB" panose="020B0900000000000000" pitchFamily="50" charset="-128"/>
              </a:rPr>
              <a:t>　業務開始までの流れ</a:t>
            </a:r>
          </a:p>
        </p:txBody>
      </p:sp>
    </p:spTree>
    <p:extLst>
      <p:ext uri="{BB962C8B-B14F-4D97-AF65-F5344CB8AC3E}">
        <p14:creationId xmlns:p14="http://schemas.microsoft.com/office/powerpoint/2010/main" val="247645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68942" y="272204"/>
            <a:ext cx="11636188" cy="8732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200" dirty="0">
                <a:latin typeface="HGS創英角ｺﾞｼｯｸUB" panose="020B0900000000000000" pitchFamily="50" charset="-128"/>
                <a:ea typeface="HGS創英角ｺﾞｼｯｸUB" panose="020B0900000000000000" pitchFamily="50" charset="-128"/>
              </a:rPr>
              <a:t>6.</a:t>
            </a:r>
            <a:r>
              <a:rPr lang="ja-JP" altLang="en-US" sz="3200" dirty="0">
                <a:latin typeface="HGS創英角ｺﾞｼｯｸUB" panose="020B0900000000000000" pitchFamily="50" charset="-128"/>
                <a:ea typeface="HGS創英角ｺﾞｼｯｸUB" panose="020B0900000000000000" pitchFamily="50" charset="-128"/>
              </a:rPr>
              <a:t>　活動期間・謝金・提出物</a:t>
            </a:r>
            <a:r>
              <a:rPr lang="en-US" altLang="ja-JP" sz="3200" dirty="0">
                <a:latin typeface="HGS創英角ｺﾞｼｯｸUB" panose="020B0900000000000000" pitchFamily="50" charset="-128"/>
                <a:ea typeface="HGS創英角ｺﾞｼｯｸUB" panose="020B0900000000000000" pitchFamily="50" charset="-128"/>
              </a:rPr>
              <a:t> </a:t>
            </a:r>
            <a:endParaRPr lang="ja-JP" altLang="en-US" sz="3200" dirty="0">
              <a:latin typeface="HGS創英角ｺﾞｼｯｸUB" panose="020B0900000000000000" pitchFamily="50" charset="-128"/>
              <a:ea typeface="HGS創英角ｺﾞｼｯｸUB" panose="020B0900000000000000" pitchFamily="50" charset="-128"/>
            </a:endParaRPr>
          </a:p>
        </p:txBody>
      </p:sp>
      <p:sp>
        <p:nvSpPr>
          <p:cNvPr id="5" name="テキスト ボックス 4"/>
          <p:cNvSpPr txBox="1"/>
          <p:nvPr/>
        </p:nvSpPr>
        <p:spPr>
          <a:xfrm>
            <a:off x="1242617" y="1180377"/>
            <a:ext cx="10545971" cy="1692771"/>
          </a:xfrm>
          <a:prstGeom prst="rect">
            <a:avLst/>
          </a:prstGeom>
          <a:noFill/>
        </p:spPr>
        <p:txBody>
          <a:bodyPr wrap="square" rtlCol="0">
            <a:spAutoFit/>
          </a:bodyPr>
          <a:lstStyle/>
          <a:p>
            <a:r>
              <a:rPr lang="ja-JP" altLang="en-US" sz="3200" dirty="0">
                <a:solidFill>
                  <a:schemeClr val="accent6"/>
                </a:solidFill>
                <a:latin typeface="HGS創英角ｺﾞｼｯｸUB" panose="020B0900000000000000" pitchFamily="50" charset="-128"/>
                <a:ea typeface="HGS創英角ｺﾞｼｯｸUB" panose="020B0900000000000000" pitchFamily="50" charset="-128"/>
              </a:rPr>
              <a:t>活動期間</a:t>
            </a:r>
            <a:endParaRPr lang="en-US" altLang="ja-JP" sz="3200" dirty="0">
              <a:solidFill>
                <a:schemeClr val="accent6"/>
              </a:solidFill>
              <a:latin typeface="HGS創英角ｺﾞｼｯｸUB" panose="020B0900000000000000" pitchFamily="50" charset="-128"/>
              <a:ea typeface="HGS創英角ｺﾞｼｯｸUB" panose="020B0900000000000000" pitchFamily="50" charset="-128"/>
            </a:endParaRPr>
          </a:p>
          <a:p>
            <a:r>
              <a:rPr lang="ja-JP" altLang="en-US" sz="2400" dirty="0">
                <a:latin typeface="HGS創英角ｺﾞｼｯｸUB" panose="020B0900000000000000" pitchFamily="50" charset="-128"/>
                <a:ea typeface="HGS創英角ｺﾞｼｯｸUB" panose="020B0900000000000000" pitchFamily="50" charset="-128"/>
              </a:rPr>
              <a:t>基本的には、前期：</a:t>
            </a:r>
            <a:r>
              <a:rPr lang="en-US" altLang="ja-JP" sz="2400" dirty="0">
                <a:latin typeface="HGS創英角ｺﾞｼｯｸUB" panose="020B0900000000000000" pitchFamily="50" charset="-128"/>
                <a:ea typeface="HGS創英角ｺﾞｼｯｸUB" panose="020B0900000000000000" pitchFamily="50" charset="-128"/>
              </a:rPr>
              <a:t>4</a:t>
            </a:r>
            <a:r>
              <a:rPr lang="ja-JP" altLang="en-US" sz="2400" dirty="0">
                <a:latin typeface="HGS創英角ｺﾞｼｯｸUB" panose="020B0900000000000000" pitchFamily="50" charset="-128"/>
                <a:ea typeface="HGS創英角ｺﾞｼｯｸUB" panose="020B0900000000000000" pitchFamily="50" charset="-128"/>
              </a:rPr>
              <a:t>月</a:t>
            </a:r>
            <a:r>
              <a:rPr lang="en-US" altLang="ja-JP" sz="2400" dirty="0">
                <a:latin typeface="HGS創英角ｺﾞｼｯｸUB" panose="020B0900000000000000" pitchFamily="50" charset="-128"/>
                <a:ea typeface="HGS創英角ｺﾞｼｯｸUB" panose="020B0900000000000000" pitchFamily="50" charset="-128"/>
              </a:rPr>
              <a:t>10</a:t>
            </a:r>
            <a:r>
              <a:rPr lang="ja-JP" altLang="en-US" sz="2400" dirty="0">
                <a:latin typeface="HGS創英角ｺﾞｼｯｸUB" panose="020B0900000000000000" pitchFamily="50" charset="-128"/>
                <a:ea typeface="HGS創英角ｺﾞｼｯｸUB" panose="020B0900000000000000" pitchFamily="50" charset="-128"/>
              </a:rPr>
              <a:t>日～</a:t>
            </a:r>
            <a:r>
              <a:rPr lang="en-US" altLang="ja-JP" sz="2400" dirty="0">
                <a:latin typeface="HGS創英角ｺﾞｼｯｸUB" panose="020B0900000000000000" pitchFamily="50" charset="-128"/>
                <a:ea typeface="HGS創英角ｺﾞｼｯｸUB" panose="020B0900000000000000" pitchFamily="50" charset="-128"/>
              </a:rPr>
              <a:t>6</a:t>
            </a:r>
            <a:r>
              <a:rPr lang="ja-JP" altLang="en-US" sz="2400" dirty="0">
                <a:latin typeface="HGS創英角ｺﾞｼｯｸUB" panose="020B0900000000000000" pitchFamily="50" charset="-128"/>
                <a:ea typeface="HGS創英角ｺﾞｼｯｸUB" panose="020B0900000000000000" pitchFamily="50" charset="-128"/>
              </a:rPr>
              <a:t>月</a:t>
            </a:r>
            <a:r>
              <a:rPr lang="en-US" altLang="ja-JP" sz="2400" dirty="0">
                <a:latin typeface="HGS創英角ｺﾞｼｯｸUB" panose="020B0900000000000000" pitchFamily="50" charset="-128"/>
                <a:ea typeface="HGS創英角ｺﾞｼｯｸUB" panose="020B0900000000000000" pitchFamily="50" charset="-128"/>
              </a:rPr>
              <a:t>30</a:t>
            </a:r>
            <a:r>
              <a:rPr lang="ja-JP" altLang="en-US" sz="2400" dirty="0">
                <a:latin typeface="HGS創英角ｺﾞｼｯｸUB" panose="020B0900000000000000" pitchFamily="50" charset="-128"/>
                <a:ea typeface="HGS創英角ｺﾞｼｯｸUB" panose="020B0900000000000000" pitchFamily="50" charset="-128"/>
              </a:rPr>
              <a:t>日、後期：</a:t>
            </a:r>
            <a:r>
              <a:rPr lang="en-US" altLang="ja-JP" sz="2400" dirty="0">
                <a:latin typeface="HGS創英角ｺﾞｼｯｸUB" panose="020B0900000000000000" pitchFamily="50" charset="-128"/>
                <a:ea typeface="HGS創英角ｺﾞｼｯｸUB" panose="020B0900000000000000" pitchFamily="50" charset="-128"/>
              </a:rPr>
              <a:t>10</a:t>
            </a:r>
            <a:r>
              <a:rPr lang="ja-JP" altLang="en-US" sz="2400" dirty="0">
                <a:latin typeface="HGS創英角ｺﾞｼｯｸUB" panose="020B0900000000000000" pitchFamily="50" charset="-128"/>
                <a:ea typeface="HGS創英角ｺﾞｼｯｸUB" panose="020B0900000000000000" pitchFamily="50" charset="-128"/>
              </a:rPr>
              <a:t>月</a:t>
            </a:r>
            <a:r>
              <a:rPr lang="en-US" altLang="ja-JP" sz="2400" dirty="0">
                <a:latin typeface="HGS創英角ｺﾞｼｯｸUB" panose="020B0900000000000000" pitchFamily="50" charset="-128"/>
                <a:ea typeface="HGS創英角ｺﾞｼｯｸUB" panose="020B0900000000000000" pitchFamily="50" charset="-128"/>
              </a:rPr>
              <a:t>2</a:t>
            </a:r>
            <a:r>
              <a:rPr lang="ja-JP" altLang="en-US" sz="2400" dirty="0">
                <a:latin typeface="HGS創英角ｺﾞｼｯｸUB" panose="020B0900000000000000" pitchFamily="50" charset="-128"/>
                <a:ea typeface="HGS創英角ｺﾞｼｯｸUB" panose="020B0900000000000000" pitchFamily="50" charset="-128"/>
              </a:rPr>
              <a:t>日～</a:t>
            </a:r>
            <a:r>
              <a:rPr lang="en-US" altLang="ja-JP" sz="2400" dirty="0">
                <a:latin typeface="HGS創英角ｺﾞｼｯｸUB" panose="020B0900000000000000" pitchFamily="50" charset="-128"/>
                <a:ea typeface="HGS創英角ｺﾞｼｯｸUB" panose="020B0900000000000000" pitchFamily="50" charset="-128"/>
              </a:rPr>
              <a:t>12</a:t>
            </a:r>
            <a:r>
              <a:rPr lang="ja-JP" altLang="en-US" sz="2400" dirty="0">
                <a:latin typeface="HGS創英角ｺﾞｼｯｸUB" panose="020B0900000000000000" pitchFamily="50" charset="-128"/>
                <a:ea typeface="HGS創英角ｺﾞｼｯｸUB" panose="020B0900000000000000" pitchFamily="50" charset="-128"/>
              </a:rPr>
              <a:t>月</a:t>
            </a:r>
            <a:r>
              <a:rPr lang="en-US" altLang="ja-JP" sz="2400" dirty="0">
                <a:latin typeface="HGS創英角ｺﾞｼｯｸUB" panose="020B0900000000000000" pitchFamily="50" charset="-128"/>
                <a:ea typeface="HGS創英角ｺﾞｼｯｸUB" panose="020B0900000000000000" pitchFamily="50" charset="-128"/>
              </a:rPr>
              <a:t>24</a:t>
            </a:r>
            <a:r>
              <a:rPr lang="ja-JP" altLang="en-US" sz="2400" dirty="0">
                <a:latin typeface="HGS創英角ｺﾞｼｯｸUB" panose="020B0900000000000000" pitchFamily="50" charset="-128"/>
                <a:ea typeface="HGS創英角ｺﾞｼｯｸUB" panose="020B0900000000000000" pitchFamily="50" charset="-128"/>
              </a:rPr>
              <a:t>日</a:t>
            </a:r>
            <a:br>
              <a:rPr lang="en-US" altLang="ja-JP" sz="2400" dirty="0">
                <a:latin typeface="HGS創英角ｺﾞｼｯｸUB" panose="020B0900000000000000" pitchFamily="50" charset="-128"/>
                <a:ea typeface="HGS創英角ｺﾞｼｯｸUB" panose="020B0900000000000000" pitchFamily="50" charset="-128"/>
              </a:rPr>
            </a:b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a:t>
            </a:r>
            <a:r>
              <a:rPr lang="ja-JP" altLang="en-US" sz="1600" dirty="0">
                <a:latin typeface="HGS創英角ｺﾞｼｯｸUB" panose="020B0900000000000000" pitchFamily="50" charset="-128"/>
                <a:ea typeface="HGS創英角ｺﾞｼｯｸUB" panose="020B0900000000000000" pitchFamily="50" charset="-128"/>
              </a:rPr>
              <a:t>上記の期間内の</a:t>
            </a:r>
            <a:r>
              <a:rPr lang="en-US" altLang="ja-JP" sz="1600" dirty="0">
                <a:solidFill>
                  <a:srgbClr val="FF0000"/>
                </a:solidFill>
                <a:latin typeface="HGS創英角ｺﾞｼｯｸUB" panose="020B0900000000000000" pitchFamily="50" charset="-128"/>
                <a:ea typeface="HGS創英角ｺﾞｼｯｸUB" panose="020B0900000000000000" pitchFamily="50" charset="-128"/>
              </a:rPr>
              <a:t>15</a:t>
            </a:r>
            <a:r>
              <a:rPr lang="ja-JP" altLang="en-US" sz="1600" dirty="0">
                <a:solidFill>
                  <a:srgbClr val="FF0000"/>
                </a:solidFill>
                <a:latin typeface="HGS創英角ｺﾞｼｯｸUB" panose="020B0900000000000000" pitchFamily="50" charset="-128"/>
                <a:ea typeface="HGS創英角ｺﾞｼｯｸUB" panose="020B0900000000000000" pitchFamily="50" charset="-128"/>
              </a:rPr>
              <a:t>時間</a:t>
            </a:r>
            <a:r>
              <a:rPr lang="ja-JP" altLang="en-US" sz="1600" dirty="0">
                <a:latin typeface="HGS創英角ｺﾞｼｯｸUB" panose="020B0900000000000000" pitchFamily="50" charset="-128"/>
                <a:ea typeface="HGS創英角ｺﾞｼｯｸUB" panose="020B0900000000000000" pitchFamily="50" charset="-128"/>
              </a:rPr>
              <a:t>までが謝金支払い対象となります。</a:t>
            </a:r>
            <a:br>
              <a:rPr lang="en-US" altLang="ja-JP" sz="1600" dirty="0">
                <a:latin typeface="HGS創英角ｺﾞｼｯｸUB" panose="020B0900000000000000" pitchFamily="50" charset="-128"/>
                <a:ea typeface="HGS創英角ｺﾞｼｯｸUB" panose="020B0900000000000000" pitchFamily="50" charset="-128"/>
              </a:rPr>
            </a:br>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※15</a:t>
            </a:r>
            <a:r>
              <a:rPr lang="ja-JP" altLang="en-US" sz="1600" dirty="0">
                <a:latin typeface="HGS創英角ｺﾞｼｯｸUB" panose="020B0900000000000000" pitchFamily="50" charset="-128"/>
                <a:ea typeface="HGS創英角ｺﾞｼｯｸUB" panose="020B0900000000000000" pitchFamily="50" charset="-128"/>
              </a:rPr>
              <a:t>時間活動実施する必要はありません。サポートが終了次第、報告手続きを行ってください。</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a:t>
            </a:r>
            <a:r>
              <a:rPr lang="en-US" altLang="ja-JP" sz="1600" dirty="0">
                <a:latin typeface="HGS創英角ｺﾞｼｯｸUB" panose="020B0900000000000000" pitchFamily="50" charset="-128"/>
                <a:ea typeface="HGS創英角ｺﾞｼｯｸUB" panose="020B0900000000000000" pitchFamily="50" charset="-128"/>
              </a:rPr>
              <a:t>※15</a:t>
            </a:r>
            <a:r>
              <a:rPr lang="ja-JP" altLang="en-US" sz="1600" dirty="0">
                <a:latin typeface="HGS創英角ｺﾞｼｯｸUB" panose="020B0900000000000000" pitchFamily="50" charset="-128"/>
                <a:ea typeface="HGS創英角ｺﾞｼｯｸUB" panose="020B0900000000000000" pitchFamily="50" charset="-128"/>
              </a:rPr>
              <a:t>時間を超える場合はボランティアになります。</a:t>
            </a:r>
            <a:endParaRPr lang="en-US" altLang="ja-JP" sz="1600" dirty="0">
              <a:latin typeface="HGS創英角ｺﾞｼｯｸUB" panose="020B0900000000000000" pitchFamily="50" charset="-128"/>
              <a:ea typeface="HGS創英角ｺﾞｼｯｸUB" panose="020B0900000000000000" pitchFamily="50" charset="-128"/>
            </a:endParaRPr>
          </a:p>
        </p:txBody>
      </p:sp>
      <p:sp>
        <p:nvSpPr>
          <p:cNvPr id="6" name="テキスト ボックス 5"/>
          <p:cNvSpPr txBox="1"/>
          <p:nvPr/>
        </p:nvSpPr>
        <p:spPr>
          <a:xfrm>
            <a:off x="1242617" y="2936380"/>
            <a:ext cx="8682089" cy="1231106"/>
          </a:xfrm>
          <a:prstGeom prst="rect">
            <a:avLst/>
          </a:prstGeom>
          <a:noFill/>
        </p:spPr>
        <p:txBody>
          <a:bodyPr wrap="square" rtlCol="0">
            <a:spAutoFit/>
          </a:bodyPr>
          <a:lstStyle/>
          <a:p>
            <a:r>
              <a:rPr lang="ja-JP" altLang="en-US" sz="3200" dirty="0">
                <a:solidFill>
                  <a:schemeClr val="accent6"/>
                </a:solidFill>
                <a:latin typeface="HGS創英角ｺﾞｼｯｸUB" panose="020B0900000000000000" pitchFamily="50" charset="-128"/>
                <a:ea typeface="HGS創英角ｺﾞｼｯｸUB" panose="020B0900000000000000" pitchFamily="50" charset="-128"/>
              </a:rPr>
              <a:t>謝金</a:t>
            </a:r>
            <a:r>
              <a:rPr lang="ja-JP" altLang="en-US" sz="3600" dirty="0">
                <a:solidFill>
                  <a:schemeClr val="accent6"/>
                </a:solidFill>
                <a:latin typeface="HGS創英角ｺﾞｼｯｸUB" panose="020B0900000000000000" pitchFamily="50" charset="-128"/>
                <a:ea typeface="HGS創英角ｺﾞｼｯｸUB" panose="020B0900000000000000" pitchFamily="50" charset="-128"/>
              </a:rPr>
              <a:t>　　</a:t>
            </a:r>
            <a:r>
              <a:rPr lang="ja-JP" altLang="en-US" sz="2400" dirty="0">
                <a:latin typeface="HGS創英角ｺﾞｼｯｸUB" panose="020B0900000000000000" pitchFamily="50" charset="-128"/>
                <a:ea typeface="HGS創英角ｺﾞｼｯｸUB" panose="020B0900000000000000" pitchFamily="50" charset="-128"/>
              </a:rPr>
              <a:t>学部生　　</a:t>
            </a:r>
            <a:r>
              <a:rPr lang="en-US" altLang="ja-JP" sz="2400" dirty="0">
                <a:latin typeface="HGS創英角ｺﾞｼｯｸUB" panose="020B0900000000000000" pitchFamily="50" charset="-128"/>
                <a:ea typeface="HGS創英角ｺﾞｼｯｸUB" panose="020B0900000000000000" pitchFamily="50" charset="-128"/>
              </a:rPr>
              <a:t>1,090</a:t>
            </a:r>
            <a:r>
              <a:rPr lang="ja-JP" altLang="en-US" sz="2400" dirty="0">
                <a:latin typeface="HGS創英角ｺﾞｼｯｸUB" panose="020B0900000000000000" pitchFamily="50" charset="-128"/>
                <a:ea typeface="HGS創英角ｺﾞｼｯｸUB" panose="020B0900000000000000" pitchFamily="50" charset="-128"/>
              </a:rPr>
              <a:t>円</a:t>
            </a:r>
            <a:r>
              <a:rPr lang="en-US" altLang="ja-JP" sz="2400" dirty="0">
                <a:latin typeface="HGS創英角ｺﾞｼｯｸUB" panose="020B0900000000000000" pitchFamily="50" charset="-128"/>
                <a:ea typeface="HGS創英角ｺﾞｼｯｸUB" panose="020B0900000000000000" pitchFamily="50" charset="-128"/>
              </a:rPr>
              <a:t>/</a:t>
            </a:r>
            <a:r>
              <a:rPr lang="ja-JP" altLang="en-US" sz="2400" dirty="0">
                <a:latin typeface="HGS創英角ｺﾞｼｯｸUB" panose="020B0900000000000000" pitchFamily="50" charset="-128"/>
                <a:ea typeface="HGS創英角ｺﾞｼｯｸUB" panose="020B0900000000000000" pitchFamily="50" charset="-128"/>
              </a:rPr>
              <a:t>時間（</a:t>
            </a:r>
            <a:r>
              <a:rPr lang="en-US" altLang="ja-JP" sz="2400" dirty="0">
                <a:latin typeface="HGS創英角ｺﾞｼｯｸUB" panose="020B0900000000000000" pitchFamily="50" charset="-128"/>
                <a:ea typeface="HGS創英角ｺﾞｼｯｸUB" panose="020B0900000000000000" pitchFamily="50" charset="-128"/>
              </a:rPr>
              <a:t>2025.11.1</a:t>
            </a:r>
            <a:r>
              <a:rPr lang="ja-JP" altLang="en-US" sz="2400" dirty="0">
                <a:latin typeface="HGS創英角ｺﾞｼｯｸUB" panose="020B0900000000000000" pitchFamily="50" charset="-128"/>
                <a:ea typeface="HGS創英角ｺﾞｼｯｸUB" panose="020B0900000000000000" pitchFamily="50" charset="-128"/>
              </a:rPr>
              <a:t>改定）</a:t>
            </a:r>
            <a:endParaRPr lang="en-US" altLang="zh-TW" sz="2400" dirty="0">
              <a:latin typeface="HGS創英角ｺﾞｼｯｸUB" panose="020B0900000000000000" pitchFamily="50" charset="-128"/>
              <a:ea typeface="HGS創英角ｺﾞｼｯｸUB" panose="020B0900000000000000" pitchFamily="50" charset="-128"/>
            </a:endParaRPr>
          </a:p>
          <a:p>
            <a:r>
              <a:rPr lang="ja-JP" altLang="en-US" sz="2400" dirty="0">
                <a:latin typeface="HGS創英角ｺﾞｼｯｸUB" panose="020B0900000000000000" pitchFamily="50" charset="-128"/>
                <a:ea typeface="HGS創英角ｺﾞｼｯｸUB" panose="020B0900000000000000" pitchFamily="50" charset="-128"/>
              </a:rPr>
              <a:t>　　　　　  大学院生　</a:t>
            </a:r>
            <a:r>
              <a:rPr lang="en-US" altLang="ja-JP" sz="2400" dirty="0">
                <a:latin typeface="HGS創英角ｺﾞｼｯｸUB" panose="020B0900000000000000" pitchFamily="50" charset="-128"/>
                <a:ea typeface="HGS創英角ｺﾞｼｯｸUB" panose="020B0900000000000000" pitchFamily="50" charset="-128"/>
              </a:rPr>
              <a:t>1,140</a:t>
            </a:r>
            <a:r>
              <a:rPr lang="ja-JP" altLang="en-US" sz="2400" dirty="0">
                <a:latin typeface="HGS創英角ｺﾞｼｯｸUB" panose="020B0900000000000000" pitchFamily="50" charset="-128"/>
                <a:ea typeface="HGS創英角ｺﾞｼｯｸUB" panose="020B0900000000000000" pitchFamily="50" charset="-128"/>
              </a:rPr>
              <a:t>円</a:t>
            </a:r>
            <a:r>
              <a:rPr lang="en-US" altLang="ja-JP" sz="2400" dirty="0">
                <a:latin typeface="HGS創英角ｺﾞｼｯｸUB" panose="020B0900000000000000" pitchFamily="50" charset="-128"/>
                <a:ea typeface="HGS創英角ｺﾞｼｯｸUB" panose="020B0900000000000000" pitchFamily="50" charset="-128"/>
              </a:rPr>
              <a:t>/</a:t>
            </a:r>
            <a:r>
              <a:rPr lang="ja-JP" altLang="en-US" sz="2400" dirty="0">
                <a:latin typeface="HGS創英角ｺﾞｼｯｸUB" panose="020B0900000000000000" pitchFamily="50" charset="-128"/>
                <a:ea typeface="HGS創英角ｺﾞｼｯｸUB" panose="020B0900000000000000" pitchFamily="50" charset="-128"/>
              </a:rPr>
              <a:t>時間（</a:t>
            </a:r>
            <a:r>
              <a:rPr lang="en-US" altLang="ja-JP" sz="2400" dirty="0">
                <a:latin typeface="HGS創英角ｺﾞｼｯｸUB" panose="020B0900000000000000" pitchFamily="50" charset="-128"/>
                <a:ea typeface="HGS創英角ｺﾞｼｯｸUB" panose="020B0900000000000000" pitchFamily="50" charset="-128"/>
              </a:rPr>
              <a:t>2025.11.1</a:t>
            </a:r>
            <a:r>
              <a:rPr lang="ja-JP" altLang="en-US" sz="2400" dirty="0">
                <a:latin typeface="HGS創英角ｺﾞｼｯｸUB" panose="020B0900000000000000" pitchFamily="50" charset="-128"/>
                <a:ea typeface="HGS創英角ｺﾞｼｯｸUB" panose="020B0900000000000000" pitchFamily="50" charset="-128"/>
              </a:rPr>
              <a:t>改定）</a:t>
            </a:r>
            <a:endParaRPr lang="en-US" altLang="ja-JP" sz="2400" dirty="0">
              <a:latin typeface="HGS創英角ｺﾞｼｯｸUB" panose="020B0900000000000000" pitchFamily="50" charset="-128"/>
              <a:ea typeface="HGS創英角ｺﾞｼｯｸUB" panose="020B0900000000000000" pitchFamily="50" charset="-128"/>
            </a:endParaRPr>
          </a:p>
          <a:p>
            <a:r>
              <a:rPr lang="en-US" altLang="ja-JP" sz="1400" dirty="0">
                <a:latin typeface="HGS創英角ｺﾞｼｯｸUB" panose="020B0900000000000000" pitchFamily="50" charset="-128"/>
                <a:ea typeface="HGS創英角ｺﾞｼｯｸUB" panose="020B0900000000000000" pitchFamily="50" charset="-128"/>
              </a:rPr>
              <a:t>※</a:t>
            </a:r>
            <a:r>
              <a:rPr lang="ja-JP" altLang="en-US" sz="1400" dirty="0">
                <a:latin typeface="HGS創英角ｺﾞｼｯｸUB" panose="020B0900000000000000" pitchFamily="50" charset="-128"/>
                <a:ea typeface="HGS創英角ｺﾞｼｯｸUB" panose="020B0900000000000000" pitchFamily="50" charset="-128"/>
              </a:rPr>
              <a:t>謝金支払いは、実施活動総時間数の</a:t>
            </a:r>
            <a:r>
              <a:rPr lang="en-US" altLang="ja-JP" sz="1400" dirty="0">
                <a:latin typeface="HGS創英角ｺﾞｼｯｸUB" panose="020B0900000000000000" pitchFamily="50" charset="-128"/>
                <a:ea typeface="HGS創英角ｺﾞｼｯｸUB" panose="020B0900000000000000" pitchFamily="50" charset="-128"/>
              </a:rPr>
              <a:t>30</a:t>
            </a:r>
            <a:r>
              <a:rPr lang="ja-JP" altLang="en-US" sz="1400" dirty="0">
                <a:latin typeface="HGS創英角ｺﾞｼｯｸUB" panose="020B0900000000000000" pitchFamily="50" charset="-128"/>
                <a:ea typeface="HGS創英角ｺﾞｼｯｸUB" panose="020B0900000000000000" pitchFamily="50" charset="-128"/>
              </a:rPr>
              <a:t>分単位で支払いとなります。</a:t>
            </a:r>
            <a:endParaRPr lang="en-US" altLang="ja-JP" sz="1400" dirty="0">
              <a:latin typeface="HGS創英角ｺﾞｼｯｸUB" panose="020B0900000000000000" pitchFamily="50" charset="-128"/>
              <a:ea typeface="HGS創英角ｺﾞｼｯｸUB" panose="020B0900000000000000" pitchFamily="50" charset="-128"/>
            </a:endParaRPr>
          </a:p>
        </p:txBody>
      </p:sp>
      <p:sp>
        <p:nvSpPr>
          <p:cNvPr id="7" name="テキスト ボックス 6"/>
          <p:cNvSpPr txBox="1"/>
          <p:nvPr/>
        </p:nvSpPr>
        <p:spPr>
          <a:xfrm>
            <a:off x="1242616" y="4167486"/>
            <a:ext cx="9806883" cy="954107"/>
          </a:xfrm>
          <a:prstGeom prst="rect">
            <a:avLst/>
          </a:prstGeom>
          <a:noFill/>
        </p:spPr>
        <p:txBody>
          <a:bodyPr wrap="square" rtlCol="0">
            <a:spAutoFit/>
          </a:bodyPr>
          <a:lstStyle/>
          <a:p>
            <a:r>
              <a:rPr lang="ja-JP" altLang="en-US" sz="3200" dirty="0">
                <a:solidFill>
                  <a:schemeClr val="accent6"/>
                </a:solidFill>
                <a:latin typeface="HGS創英角ｺﾞｼｯｸUB" panose="020B0900000000000000" pitchFamily="50" charset="-128"/>
                <a:ea typeface="HGS創英角ｺﾞｼｯｸUB" panose="020B0900000000000000" pitchFamily="50" charset="-128"/>
              </a:rPr>
              <a:t>提出物</a:t>
            </a:r>
            <a:r>
              <a:rPr lang="en-US" altLang="ja-JP" sz="2400" dirty="0">
                <a:latin typeface="HGS創英角ｺﾞｼｯｸUB" panose="020B0900000000000000" pitchFamily="50" charset="-128"/>
                <a:ea typeface="HGS創英角ｺﾞｼｯｸUB" panose="020B0900000000000000" pitchFamily="50" charset="-128"/>
              </a:rPr>
              <a:t>※</a:t>
            </a:r>
            <a:r>
              <a:rPr lang="ja-JP" altLang="en-US" sz="2400" dirty="0">
                <a:latin typeface="HGS創英角ｺﾞｼｯｸUB" panose="020B0900000000000000" pitchFamily="50" charset="-128"/>
                <a:ea typeface="HGS創英角ｺﾞｼｯｸUB" panose="020B0900000000000000" pitchFamily="50" charset="-128"/>
              </a:rPr>
              <a:t>指導教員が①④⑤を提出（メール提出可）、</a:t>
            </a:r>
            <a:endParaRPr lang="en-US" altLang="ja-JP" sz="2400" dirty="0">
              <a:latin typeface="HGS創英角ｺﾞｼｯｸUB" panose="020B0900000000000000" pitchFamily="50" charset="-128"/>
              <a:ea typeface="HGS創英角ｺﾞｼｯｸUB" panose="020B0900000000000000" pitchFamily="50" charset="-128"/>
            </a:endParaRPr>
          </a:p>
          <a:p>
            <a:r>
              <a:rPr lang="ja-JP" altLang="en-US" sz="2400" dirty="0">
                <a:latin typeface="HGS創英角ｺﾞｼｯｸUB" panose="020B0900000000000000" pitchFamily="50" charset="-128"/>
                <a:ea typeface="HGS創英角ｺﾞｼｯｸUB" panose="020B0900000000000000" pitchFamily="50" charset="-128"/>
              </a:rPr>
              <a:t>　　　　　チューターが②を登録及び③を直接当チーム窓口まで提出</a:t>
            </a:r>
            <a:endParaRPr lang="en-US" altLang="ja-JP" sz="2400" dirty="0">
              <a:latin typeface="HGS創英角ｺﾞｼｯｸUB" panose="020B0900000000000000" pitchFamily="50" charset="-128"/>
              <a:ea typeface="HGS創英角ｺﾞｼｯｸUB" panose="020B0900000000000000" pitchFamily="50" charset="-128"/>
            </a:endParaRPr>
          </a:p>
        </p:txBody>
      </p:sp>
      <p:sp>
        <p:nvSpPr>
          <p:cNvPr id="4" name="正方形/長方形 3"/>
          <p:cNvSpPr/>
          <p:nvPr/>
        </p:nvSpPr>
        <p:spPr>
          <a:xfrm>
            <a:off x="1079959" y="5872016"/>
            <a:ext cx="4137500" cy="923330"/>
          </a:xfrm>
          <a:prstGeom prst="rect">
            <a:avLst/>
          </a:prstGeom>
        </p:spPr>
        <p:txBody>
          <a:bodyPr wrap="square">
            <a:spAutoFit/>
          </a:bodyPr>
          <a:lstStyle/>
          <a:p>
            <a:r>
              <a:rPr lang="ja-JP" altLang="en-US" dirty="0">
                <a:highlight>
                  <a:srgbClr val="FFFF00"/>
                </a:highlight>
                <a:latin typeface="HGS創英角ｺﾞｼｯｸUB" panose="020B0900000000000000" pitchFamily="50" charset="-128"/>
                <a:ea typeface="HGS創英角ｺﾞｼｯｸUB" panose="020B0900000000000000" pitchFamily="50" charset="-128"/>
              </a:rPr>
              <a:t>業務完了後（指導教員が提出）</a:t>
            </a:r>
            <a:endParaRPr lang="en-US" altLang="ja-JP" dirty="0">
              <a:highlight>
                <a:srgbClr val="FFFF00"/>
              </a:highlight>
              <a:latin typeface="HGS創英角ｺﾞｼｯｸUB" panose="020B0900000000000000" pitchFamily="50" charset="-128"/>
              <a:ea typeface="HGS創英角ｺﾞｼｯｸUB" panose="020B0900000000000000" pitchFamily="50" charset="-128"/>
            </a:endParaRPr>
          </a:p>
          <a:p>
            <a:r>
              <a:rPr lang="ja-JP" altLang="en-US" dirty="0">
                <a:latin typeface="HGS創英角ｺﾞｼｯｸUB" panose="020B0900000000000000" pitchFamily="50" charset="-128"/>
                <a:ea typeface="HGS創英角ｺﾞｼｯｸUB" panose="020B0900000000000000" pitchFamily="50" charset="-128"/>
              </a:rPr>
              <a:t>④外国人留学生チューター実施報告書</a:t>
            </a:r>
            <a:br>
              <a:rPr lang="ja-JP" altLang="en-US" dirty="0">
                <a:latin typeface="HGS創英角ｺﾞｼｯｸUB" panose="020B0900000000000000" pitchFamily="50" charset="-128"/>
                <a:ea typeface="HGS創英角ｺﾞｼｯｸUB" panose="020B0900000000000000" pitchFamily="50" charset="-128"/>
              </a:rPr>
            </a:br>
            <a:r>
              <a:rPr lang="ja-JP" altLang="en-US" dirty="0">
                <a:latin typeface="HGS創英角ｺﾞｼｯｸUB" panose="020B0900000000000000" pitchFamily="50" charset="-128"/>
                <a:ea typeface="HGS創英角ｺﾞｼｯｸUB" panose="020B0900000000000000" pitchFamily="50" charset="-128"/>
              </a:rPr>
              <a:t>⑤依頼事項完了報告書</a:t>
            </a:r>
            <a:endParaRPr lang="en-US" altLang="ja-JP" dirty="0">
              <a:latin typeface="HGS創英角ｺﾞｼｯｸUB" panose="020B0900000000000000" pitchFamily="50" charset="-128"/>
              <a:ea typeface="HGS創英角ｺﾞｼｯｸUB" panose="020B0900000000000000" pitchFamily="50" charset="-128"/>
            </a:endParaRPr>
          </a:p>
        </p:txBody>
      </p:sp>
      <p:sp>
        <p:nvSpPr>
          <p:cNvPr id="13" name="スライド番号プレースホルダー 12"/>
          <p:cNvSpPr>
            <a:spLocks noGrp="1"/>
          </p:cNvSpPr>
          <p:nvPr>
            <p:ph type="sldNum" sz="quarter" idx="12"/>
          </p:nvPr>
        </p:nvSpPr>
        <p:spPr>
          <a:xfrm>
            <a:off x="11686074" y="6481898"/>
            <a:ext cx="442676" cy="365125"/>
          </a:xfrm>
        </p:spPr>
        <p:txBody>
          <a:bodyPr/>
          <a:lstStyle/>
          <a:p>
            <a:r>
              <a:rPr kumimoji="1" lang="en-US" altLang="ja-JP" dirty="0">
                <a:solidFill>
                  <a:schemeClr val="tx1"/>
                </a:solidFill>
              </a:rPr>
              <a:t>6</a:t>
            </a:r>
            <a:endParaRPr kumimoji="1" lang="ja-JP" altLang="en-US" dirty="0">
              <a:solidFill>
                <a:schemeClr val="tx1"/>
              </a:solidFill>
            </a:endParaRPr>
          </a:p>
        </p:txBody>
      </p:sp>
      <p:sp>
        <p:nvSpPr>
          <p:cNvPr id="10" name="正方形/長方形 9">
            <a:extLst>
              <a:ext uri="{FF2B5EF4-FFF2-40B4-BE49-F238E27FC236}">
                <a16:creationId xmlns:a16="http://schemas.microsoft.com/office/drawing/2014/main" id="{489ECBB7-BBE4-4943-AA71-26DC87C8036D}"/>
              </a:ext>
            </a:extLst>
          </p:cNvPr>
          <p:cNvSpPr/>
          <p:nvPr/>
        </p:nvSpPr>
        <p:spPr>
          <a:xfrm>
            <a:off x="1079959" y="5270500"/>
            <a:ext cx="3438253" cy="646331"/>
          </a:xfrm>
          <a:prstGeom prst="rect">
            <a:avLst/>
          </a:prstGeom>
        </p:spPr>
        <p:txBody>
          <a:bodyPr wrap="square">
            <a:spAutoFit/>
          </a:bodyPr>
          <a:lstStyle/>
          <a:p>
            <a:r>
              <a:rPr lang="ja-JP" altLang="en-US" dirty="0">
                <a:highlight>
                  <a:srgbClr val="FFFF00"/>
                </a:highlight>
                <a:latin typeface="HGS創英角ｺﾞｼｯｸUB" panose="020B0900000000000000" pitchFamily="50" charset="-128"/>
                <a:ea typeface="HGS創英角ｺﾞｼｯｸUB" panose="020B0900000000000000" pitchFamily="50" charset="-128"/>
              </a:rPr>
              <a:t>業務開始前（指導教員が提出）</a:t>
            </a:r>
            <a:br>
              <a:rPr lang="en-US" altLang="ja-JP" dirty="0">
                <a:latin typeface="HGS創英角ｺﾞｼｯｸUB" panose="020B0900000000000000" pitchFamily="50" charset="-128"/>
                <a:ea typeface="HGS創英角ｺﾞｼｯｸUB" panose="020B0900000000000000" pitchFamily="50" charset="-128"/>
              </a:rPr>
            </a:br>
            <a:r>
              <a:rPr lang="ja-JP" altLang="en-US" dirty="0">
                <a:latin typeface="HGS創英角ｺﾞｼｯｸUB" panose="020B0900000000000000" pitchFamily="50" charset="-128"/>
                <a:ea typeface="HGS創英角ｺﾞｼｯｸUB" panose="020B0900000000000000" pitchFamily="50" charset="-128"/>
              </a:rPr>
              <a:t>①業務実施計画書</a:t>
            </a:r>
            <a:endParaRPr lang="en-US" altLang="ja-JP" dirty="0">
              <a:latin typeface="HGS創英角ｺﾞｼｯｸUB" panose="020B0900000000000000" pitchFamily="50" charset="-128"/>
              <a:ea typeface="HGS創英角ｺﾞｼｯｸUB" panose="020B0900000000000000" pitchFamily="50" charset="-128"/>
            </a:endParaRPr>
          </a:p>
        </p:txBody>
      </p:sp>
      <p:sp>
        <p:nvSpPr>
          <p:cNvPr id="2" name="テキスト ボックス 1">
            <a:extLst>
              <a:ext uri="{FF2B5EF4-FFF2-40B4-BE49-F238E27FC236}">
                <a16:creationId xmlns:a16="http://schemas.microsoft.com/office/drawing/2014/main" id="{29C66061-648D-47E7-B898-B7DE96A41C31}"/>
              </a:ext>
            </a:extLst>
          </p:cNvPr>
          <p:cNvSpPr txBox="1"/>
          <p:nvPr/>
        </p:nvSpPr>
        <p:spPr>
          <a:xfrm>
            <a:off x="5105684" y="5273140"/>
            <a:ext cx="7023066" cy="1354217"/>
          </a:xfrm>
          <a:prstGeom prst="rect">
            <a:avLst/>
          </a:prstGeom>
          <a:noFill/>
        </p:spPr>
        <p:txBody>
          <a:bodyPr wrap="square" rtlCol="0">
            <a:spAutoFit/>
          </a:bodyPr>
          <a:lstStyle/>
          <a:p>
            <a:r>
              <a:rPr lang="ja-JP" altLang="en-US" sz="1800" dirty="0">
                <a:highlight>
                  <a:srgbClr val="00FF00"/>
                </a:highlight>
                <a:latin typeface="HGS創英角ｺﾞｼｯｸUB" panose="020B0900000000000000" pitchFamily="50" charset="-128"/>
                <a:ea typeface="HGS創英角ｺﾞｼｯｸUB" panose="020B0900000000000000" pitchFamily="50" charset="-128"/>
              </a:rPr>
              <a:t>活動終了までに（チューターが登録</a:t>
            </a:r>
            <a:r>
              <a:rPr lang="ja-JP" altLang="en-US" dirty="0">
                <a:highlight>
                  <a:srgbClr val="00FF00"/>
                </a:highlight>
                <a:latin typeface="HGS創英角ｺﾞｼｯｸUB" panose="020B0900000000000000" pitchFamily="50" charset="-128"/>
                <a:ea typeface="HGS創英角ｺﾞｼｯｸUB" panose="020B0900000000000000" pitchFamily="50" charset="-128"/>
              </a:rPr>
              <a:t>及び</a:t>
            </a:r>
            <a:r>
              <a:rPr lang="ja-JP" altLang="en-US" sz="1800" dirty="0">
                <a:highlight>
                  <a:srgbClr val="00FF00"/>
                </a:highlight>
                <a:latin typeface="HGS創英角ｺﾞｼｯｸUB" panose="020B0900000000000000" pitchFamily="50" charset="-128"/>
                <a:ea typeface="HGS創英角ｺﾞｼｯｸUB" panose="020B0900000000000000" pitchFamily="50" charset="-128"/>
              </a:rPr>
              <a:t>提出）</a:t>
            </a:r>
            <a:endParaRPr lang="en-US" altLang="ja-JP" sz="1800" dirty="0">
              <a:highlight>
                <a:srgbClr val="00FF00"/>
              </a:highlight>
              <a:latin typeface="HGS創英角ｺﾞｼｯｸUB" panose="020B0900000000000000" pitchFamily="50" charset="-128"/>
              <a:ea typeface="HGS創英角ｺﾞｼｯｸUB" panose="020B0900000000000000" pitchFamily="50" charset="-128"/>
            </a:endParaRPr>
          </a:p>
          <a:p>
            <a:r>
              <a:rPr lang="ja-JP" altLang="en-US" sz="1800" dirty="0">
                <a:latin typeface="HGS創英角ｺﾞｼｯｸUB" panose="020B0900000000000000" pitchFamily="50" charset="-128"/>
                <a:ea typeface="HGS創英角ｺﾞｼｯｸUB" panose="020B0900000000000000" pitchFamily="50" charset="-128"/>
              </a:rPr>
              <a:t>②債主登録（登録済の場合は対応不要）</a:t>
            </a:r>
            <a:br>
              <a:rPr lang="en-US" altLang="ja-JP" dirty="0">
                <a:latin typeface="HGS創英角ｺﾞｼｯｸUB" panose="020B0900000000000000" pitchFamily="50" charset="-128"/>
                <a:ea typeface="HGS創英角ｺﾞｼｯｸUB" panose="020B0900000000000000" pitchFamily="50" charset="-128"/>
              </a:rPr>
            </a:br>
            <a:r>
              <a:rPr lang="ja-JP" altLang="en-US" sz="1800" dirty="0">
                <a:latin typeface="HGS創英角ｺﾞｼｯｸUB" panose="020B0900000000000000" pitchFamily="50" charset="-128"/>
                <a:ea typeface="HGS創英角ｺﾞｼｯｸUB" panose="020B0900000000000000" pitchFamily="50" charset="-128"/>
              </a:rPr>
              <a:t>③マイナンバー関係書類２点（既に提出済の場合は再提出不要）</a:t>
            </a:r>
            <a:endParaRPr lang="en-US" altLang="ja-JP" sz="1400" dirty="0">
              <a:solidFill>
                <a:schemeClr val="accent5">
                  <a:lumMod val="50000"/>
                </a:schemeClr>
              </a:solidFill>
              <a:latin typeface="HGS創英角ｺﾞｼｯｸUB" panose="020B0900000000000000" pitchFamily="50" charset="-128"/>
              <a:ea typeface="HGS創英角ｺﾞｼｯｸUB" panose="020B0900000000000000" pitchFamily="50" charset="-128"/>
            </a:endParaRPr>
          </a:p>
          <a:p>
            <a:r>
              <a:rPr lang="en-US" altLang="ja-JP" sz="1400" dirty="0">
                <a:solidFill>
                  <a:schemeClr val="accent5">
                    <a:lumMod val="50000"/>
                  </a:schemeClr>
                </a:solidFill>
                <a:latin typeface="HGS創英角ｺﾞｼｯｸUB" panose="020B0900000000000000" pitchFamily="50" charset="-128"/>
                <a:ea typeface="HGS創英角ｺﾞｼｯｸUB" panose="020B0900000000000000" pitchFamily="50" charset="-128"/>
              </a:rPr>
              <a:t>※</a:t>
            </a:r>
            <a:r>
              <a:rPr lang="ja-JP" altLang="en-US" sz="1400" dirty="0">
                <a:solidFill>
                  <a:schemeClr val="accent5">
                    <a:lumMod val="50000"/>
                  </a:schemeClr>
                </a:solidFill>
                <a:latin typeface="HGS創英角ｺﾞｼｯｸUB" panose="020B0900000000000000" pitchFamily="50" charset="-128"/>
                <a:ea typeface="HGS創英角ｺﾞｼｯｸUB" panose="020B0900000000000000" pitchFamily="50" charset="-128"/>
              </a:rPr>
              <a:t>活動記録として④外国人留学生チューター実施報告書を留学生指導教員へ提出して、報告を完了してください</a:t>
            </a:r>
            <a:endParaRPr lang="en-US" altLang="ja-JP" sz="1400" dirty="0">
              <a:solidFill>
                <a:schemeClr val="accent5">
                  <a:lumMod val="50000"/>
                </a:schemeClr>
              </a:solidFill>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946190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45862" y="1129553"/>
            <a:ext cx="11622020" cy="533283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3" name="テキスト ボックス 2"/>
          <p:cNvSpPr txBox="1"/>
          <p:nvPr/>
        </p:nvSpPr>
        <p:spPr>
          <a:xfrm>
            <a:off x="345862" y="246670"/>
            <a:ext cx="11622020" cy="584775"/>
          </a:xfrm>
          <a:prstGeom prst="rect">
            <a:avLst/>
          </a:prstGeom>
          <a:solidFill>
            <a:schemeClr val="accent6"/>
          </a:solidFill>
        </p:spPr>
        <p:txBody>
          <a:bodyPr wrap="square" rtlCol="0">
            <a:spAutoFit/>
          </a:bodyPr>
          <a:lstStyle/>
          <a:p>
            <a:pPr algn="ctr"/>
            <a:r>
              <a:rPr lang="en-US" altLang="ja-JP" sz="3200" dirty="0">
                <a:solidFill>
                  <a:schemeClr val="bg1"/>
                </a:solidFill>
                <a:latin typeface="HGP創英角ｺﾞｼｯｸUB" panose="020B0900000000000000" pitchFamily="50" charset="-128"/>
                <a:ea typeface="HGP創英角ｺﾞｼｯｸUB" panose="020B0900000000000000" pitchFamily="50" charset="-128"/>
              </a:rPr>
              <a:t>7.</a:t>
            </a:r>
            <a:r>
              <a:rPr lang="ja-JP" altLang="en-US" sz="3200" dirty="0">
                <a:solidFill>
                  <a:schemeClr val="bg1"/>
                </a:solidFill>
                <a:latin typeface="HGP創英角ｺﾞｼｯｸUB" panose="020B0900000000000000" pitchFamily="50" charset="-128"/>
                <a:ea typeface="HGP創英角ｺﾞｼｯｸUB" panose="020B0900000000000000" pitchFamily="50" charset="-128"/>
              </a:rPr>
              <a:t>　注意すべき点 </a:t>
            </a:r>
            <a:r>
              <a:rPr lang="en-US" altLang="ja-JP" sz="3200" dirty="0">
                <a:solidFill>
                  <a:schemeClr val="bg1"/>
                </a:solidFill>
                <a:latin typeface="HGP創英角ｺﾞｼｯｸUB" panose="020B0900000000000000" pitchFamily="50" charset="-128"/>
                <a:ea typeface="HGP創英角ｺﾞｼｯｸUB" panose="020B0900000000000000" pitchFamily="50" charset="-128"/>
              </a:rPr>
              <a:t>(Part 1)</a:t>
            </a:r>
          </a:p>
        </p:txBody>
      </p:sp>
      <p:sp>
        <p:nvSpPr>
          <p:cNvPr id="5" name="テキスト ボックス 4"/>
          <p:cNvSpPr txBox="1"/>
          <p:nvPr/>
        </p:nvSpPr>
        <p:spPr>
          <a:xfrm>
            <a:off x="383369" y="1129553"/>
            <a:ext cx="11581330" cy="5091330"/>
          </a:xfrm>
          <a:prstGeom prst="rect">
            <a:avLst/>
          </a:prstGeom>
          <a:noFill/>
        </p:spPr>
        <p:txBody>
          <a:bodyPr wrap="square" rtlCol="0">
            <a:spAutoFit/>
          </a:bodyPr>
          <a:lstStyle/>
          <a:p>
            <a:pPr>
              <a:lnSpc>
                <a:spcPct val="150000"/>
              </a:lnSpc>
            </a:pP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・チューターは</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単なるアルバイトではありません</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。アルバイトとして義務的に手助けするのではなく、友人としてサポートする姿勢が望まれます。ただ、親密すぎるとお互いの負担になりますので、</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適度な距離を保つ</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ことも大切です。</a:t>
            </a: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pPr>
              <a:lnSpc>
                <a:spcPct val="150000"/>
              </a:lnSpc>
            </a:pP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・お互いの文化やバックグラウンドが異なっているため、</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コミュニケーションギャップが生じやすい</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です。サポートは十分に話し合って行ってください。日本の大学や社会が外国人にとってどのように映るのかということや、宗教、飲食など生活上のタブーなど、「</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相手の立場に立って考えること</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 が必要です。</a:t>
            </a: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pPr>
              <a:lnSpc>
                <a:spcPct val="150000"/>
              </a:lnSpc>
            </a:pP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pPr>
              <a:lnSpc>
                <a:spcPct val="150000"/>
              </a:lnSpc>
            </a:pP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どのようなサポートが望ましいか</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は、個々の事情によって異なります。留学生、指導教員、チューターがよく相談し、お互い納得して行ってください。</a:t>
            </a: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スライド番号プレースホルダー 9"/>
          <p:cNvSpPr>
            <a:spLocks noGrp="1"/>
          </p:cNvSpPr>
          <p:nvPr>
            <p:ph type="sldNum" sz="quarter" idx="12"/>
          </p:nvPr>
        </p:nvSpPr>
        <p:spPr>
          <a:xfrm>
            <a:off x="11758296" y="6462383"/>
            <a:ext cx="376949" cy="365125"/>
          </a:xfrm>
        </p:spPr>
        <p:txBody>
          <a:bodyPr/>
          <a:lstStyle/>
          <a:p>
            <a:r>
              <a:rPr kumimoji="1" lang="en-US" altLang="ja-JP" dirty="0">
                <a:solidFill>
                  <a:schemeClr val="tx1"/>
                </a:solidFill>
              </a:rPr>
              <a:t>7</a:t>
            </a:r>
            <a:endParaRPr kumimoji="1" lang="ja-JP" altLang="en-US" dirty="0">
              <a:solidFill>
                <a:schemeClr val="tx1"/>
              </a:solidFill>
            </a:endParaRPr>
          </a:p>
        </p:txBody>
      </p:sp>
    </p:spTree>
    <p:extLst>
      <p:ext uri="{BB962C8B-B14F-4D97-AF65-F5344CB8AC3E}">
        <p14:creationId xmlns:p14="http://schemas.microsoft.com/office/powerpoint/2010/main" val="1173473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48574" y="1056534"/>
            <a:ext cx="11694840" cy="514714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4" name="テキスト ボックス 3"/>
          <p:cNvSpPr txBox="1"/>
          <p:nvPr/>
        </p:nvSpPr>
        <p:spPr>
          <a:xfrm>
            <a:off x="389910" y="1179502"/>
            <a:ext cx="11412168" cy="4832092"/>
          </a:xfrm>
          <a:prstGeom prst="rect">
            <a:avLst/>
          </a:prstGeom>
          <a:noFill/>
        </p:spPr>
        <p:txBody>
          <a:bodyPr wrap="square" rtlCol="0">
            <a:spAutoFit/>
          </a:bodyPr>
          <a:lstStyle/>
          <a:p>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・悩み相談を受けた場合、相談相手になることは非常に大切なことですが、難しいと思ったらすぐに</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関係機関に相談</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し、そちらに任せてください。</a:t>
            </a:r>
            <a:r>
              <a:rPr lang="ja-JP" altLang="en-US" sz="2200" u="sng" dirty="0">
                <a:solidFill>
                  <a:schemeClr val="bg1"/>
                </a:solidFill>
                <a:latin typeface="HGP創英角ｺﾞｼｯｸUB" panose="020B0900000000000000" pitchFamily="50" charset="-128"/>
                <a:ea typeface="HGP創英角ｺﾞｼｯｸUB" panose="020B0900000000000000" pitchFamily="50" charset="-128"/>
              </a:rPr>
              <a:t>過剰な負担を背負い込むことは避けましょう。</a:t>
            </a:r>
            <a:endParaRPr lang="en-US" altLang="ja-JP" sz="2200" u="sng"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2200" u="sng"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・時間内において適切なサポートをお願いします。</a:t>
            </a:r>
            <a:r>
              <a:rPr lang="en-US" altLang="ja-JP" sz="2200" dirty="0">
                <a:solidFill>
                  <a:schemeClr val="bg1"/>
                </a:solidFill>
                <a:latin typeface="HGP創英角ｺﾞｼｯｸUB" panose="020B0900000000000000" pitchFamily="50" charset="-128"/>
                <a:ea typeface="HGP創英角ｺﾞｼｯｸUB" panose="020B0900000000000000" pitchFamily="50" charset="-128"/>
              </a:rPr>
              <a:t>15</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時間を超えるサポートを行う場合は、</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ボランティア活動になり、謝金のお支払いが出来かねますので、ご了承ください。</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土曜・日曜・祝祭日はできる限り避けて下さい。</a:t>
            </a: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・長時間を必要とする翻訳作業や付き添いは</a:t>
            </a:r>
            <a:r>
              <a:rPr lang="ja-JP" altLang="en-US" sz="2200" dirty="0">
                <a:solidFill>
                  <a:srgbClr val="FFFF00"/>
                </a:solidFill>
                <a:latin typeface="HGP創英角ｺﾞｼｯｸUB" panose="020B0900000000000000" pitchFamily="50" charset="-128"/>
                <a:ea typeface="HGP創英角ｺﾞｼｯｸUB" panose="020B0900000000000000" pitchFamily="50" charset="-128"/>
              </a:rPr>
              <a:t>責任範囲外</a:t>
            </a:r>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です。善意で行うか、個別のアルバイトとして契約して行ってください。</a:t>
            </a:r>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2200"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2200" dirty="0">
                <a:solidFill>
                  <a:schemeClr val="bg1"/>
                </a:solidFill>
                <a:latin typeface="HGP創英角ｺﾞｼｯｸUB" panose="020B0900000000000000" pitchFamily="50" charset="-128"/>
                <a:ea typeface="HGP創英角ｺﾞｼｯｸUB" panose="020B0900000000000000" pitchFamily="50" charset="-128"/>
              </a:rPr>
              <a:t>・</a:t>
            </a:r>
            <a:r>
              <a:rPr lang="ja-JP" altLang="en-US" sz="2200" u="sng" dirty="0">
                <a:solidFill>
                  <a:schemeClr val="bg1"/>
                </a:solidFill>
                <a:latin typeface="HGP創英角ｺﾞｼｯｸUB" panose="020B0900000000000000" pitchFamily="50" charset="-128"/>
                <a:ea typeface="HGP創英角ｺﾞｼｯｸUB" panose="020B0900000000000000" pitchFamily="50" charset="-128"/>
              </a:rPr>
              <a:t>中途半端な善意は誤解を招きますので、お気を付けください。</a:t>
            </a:r>
            <a:endParaRPr lang="en-US" altLang="ja-JP" sz="2200" u="sng" dirty="0">
              <a:solidFill>
                <a:schemeClr val="bg1"/>
              </a:solidFill>
              <a:latin typeface="HGP創英角ｺﾞｼｯｸUB" panose="020B0900000000000000" pitchFamily="50" charset="-128"/>
              <a:ea typeface="HGP創英角ｺﾞｼｯｸUB" panose="020B0900000000000000" pitchFamily="50" charset="-128"/>
            </a:endParaRPr>
          </a:p>
          <a:p>
            <a:endParaRPr lang="en-US" altLang="ja-JP" sz="2200" u="sng" dirty="0">
              <a:solidFill>
                <a:schemeClr val="bg1"/>
              </a:solidFill>
              <a:latin typeface="HGP創英角ｺﾞｼｯｸUB" panose="020B0900000000000000" pitchFamily="50" charset="-128"/>
              <a:ea typeface="HGP創英角ｺﾞｼｯｸUB" panose="020B0900000000000000" pitchFamily="50" charset="-128"/>
            </a:endParaRPr>
          </a:p>
          <a:p>
            <a:r>
              <a:rPr lang="ja-JP" altLang="en-US" sz="2200" u="sng" dirty="0">
                <a:solidFill>
                  <a:schemeClr val="bg1"/>
                </a:solidFill>
                <a:latin typeface="HGP創英角ｺﾞｼｯｸUB" panose="020B0900000000000000" pitchFamily="50" charset="-128"/>
                <a:ea typeface="HGP創英角ｺﾞｼｯｸUB" panose="020B0900000000000000" pitchFamily="50" charset="-128"/>
              </a:rPr>
              <a:t>・万が一、活動報告内容が虚偽申告である場合は、処分・返金の対象になりますので、ご留意ください。</a:t>
            </a:r>
            <a:endParaRPr lang="en-US" altLang="ja-JP" sz="2200" u="sng"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スライド番号プレースホルダー 9"/>
          <p:cNvSpPr>
            <a:spLocks noGrp="1"/>
          </p:cNvSpPr>
          <p:nvPr>
            <p:ph type="sldNum" sz="quarter" idx="12"/>
          </p:nvPr>
        </p:nvSpPr>
        <p:spPr>
          <a:xfrm>
            <a:off x="11648105" y="6426517"/>
            <a:ext cx="543895" cy="365125"/>
          </a:xfrm>
        </p:spPr>
        <p:txBody>
          <a:bodyPr/>
          <a:lstStyle/>
          <a:p>
            <a:r>
              <a:rPr kumimoji="1" lang="en-US" altLang="ja-JP" dirty="0">
                <a:solidFill>
                  <a:schemeClr val="tx1"/>
                </a:solidFill>
              </a:rPr>
              <a:t>8</a:t>
            </a:r>
            <a:endParaRPr kumimoji="1" lang="ja-JP" altLang="en-US" dirty="0">
              <a:solidFill>
                <a:schemeClr val="tx1"/>
              </a:solidFill>
            </a:endParaRPr>
          </a:p>
        </p:txBody>
      </p:sp>
      <p:sp>
        <p:nvSpPr>
          <p:cNvPr id="8" name="テキスト ボックス 7">
            <a:extLst>
              <a:ext uri="{FF2B5EF4-FFF2-40B4-BE49-F238E27FC236}">
                <a16:creationId xmlns:a16="http://schemas.microsoft.com/office/drawing/2014/main" id="{24993FC9-77D5-4DA0-81CD-36FB2799BCA1}"/>
              </a:ext>
            </a:extLst>
          </p:cNvPr>
          <p:cNvSpPr txBox="1"/>
          <p:nvPr/>
        </p:nvSpPr>
        <p:spPr>
          <a:xfrm>
            <a:off x="248574" y="248920"/>
            <a:ext cx="11694841" cy="584775"/>
          </a:xfrm>
          <a:prstGeom prst="rect">
            <a:avLst/>
          </a:prstGeom>
          <a:solidFill>
            <a:schemeClr val="accent6"/>
          </a:solidFill>
        </p:spPr>
        <p:txBody>
          <a:bodyPr wrap="square" rtlCol="0">
            <a:spAutoFit/>
          </a:bodyPr>
          <a:lstStyle/>
          <a:p>
            <a:pPr algn="ctr"/>
            <a:r>
              <a:rPr lang="en-US" altLang="ja-JP" sz="3200" dirty="0">
                <a:solidFill>
                  <a:schemeClr val="bg1"/>
                </a:solidFill>
                <a:latin typeface="HGP創英角ｺﾞｼｯｸUB" panose="020B0900000000000000" pitchFamily="50" charset="-128"/>
                <a:ea typeface="HGP創英角ｺﾞｼｯｸUB" panose="020B0900000000000000" pitchFamily="50" charset="-128"/>
              </a:rPr>
              <a:t>7.</a:t>
            </a:r>
            <a:r>
              <a:rPr lang="ja-JP" altLang="en-US" sz="3200" dirty="0">
                <a:solidFill>
                  <a:schemeClr val="bg1"/>
                </a:solidFill>
                <a:latin typeface="HGP創英角ｺﾞｼｯｸUB" panose="020B0900000000000000" pitchFamily="50" charset="-128"/>
                <a:ea typeface="HGP創英角ｺﾞｼｯｸUB" panose="020B0900000000000000" pitchFamily="50" charset="-128"/>
              </a:rPr>
              <a:t>　注意すべき点 </a:t>
            </a:r>
            <a:r>
              <a:rPr lang="en-US" altLang="ja-JP" sz="3200" dirty="0">
                <a:solidFill>
                  <a:schemeClr val="bg1"/>
                </a:solidFill>
                <a:latin typeface="HGP創英角ｺﾞｼｯｸUB" panose="020B0900000000000000" pitchFamily="50" charset="-128"/>
                <a:ea typeface="HGP創英角ｺﾞｼｯｸUB" panose="020B0900000000000000" pitchFamily="50" charset="-128"/>
              </a:rPr>
              <a:t>(Part 2)</a:t>
            </a:r>
          </a:p>
        </p:txBody>
      </p:sp>
    </p:spTree>
    <p:extLst>
      <p:ext uri="{BB962C8B-B14F-4D97-AF65-F5344CB8AC3E}">
        <p14:creationId xmlns:p14="http://schemas.microsoft.com/office/powerpoint/2010/main" val="2486528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2591</TotalTime>
  <Words>2501</Words>
  <Application>Microsoft Office PowerPoint</Application>
  <PresentationFormat>ワイド画面</PresentationFormat>
  <Paragraphs>179</Paragraphs>
  <Slides>13</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HGP創英角ｺﾞｼｯｸUB</vt:lpstr>
      <vt:lpstr>HGS創英角ｺﾞｼｯｸUB</vt:lpstr>
      <vt:lpstr>HG創英角ｺﾞｼｯｸUB</vt:lpstr>
      <vt:lpstr>游ゴシック</vt:lpstr>
      <vt:lpstr>游ゴシック Light</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kokusaikt71</dc:creator>
  <cp:lastModifiedBy>kokusaikt20</cp:lastModifiedBy>
  <cp:revision>232</cp:revision>
  <cp:lastPrinted>2025-09-03T06:32:39Z</cp:lastPrinted>
  <dcterms:created xsi:type="dcterms:W3CDTF">2019-06-20T02:32:49Z</dcterms:created>
  <dcterms:modified xsi:type="dcterms:W3CDTF">2026-07-14T07:51:42Z</dcterms:modified>
</cp:coreProperties>
</file>