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32"/>
  </p:notesMasterIdLst>
  <p:handoutMasterIdLst>
    <p:handoutMasterId r:id="rId33"/>
  </p:handoutMasterIdLst>
  <p:sldIdLst>
    <p:sldId id="256" r:id="rId2"/>
    <p:sldId id="277" r:id="rId3"/>
    <p:sldId id="279" r:id="rId4"/>
    <p:sldId id="280" r:id="rId5"/>
    <p:sldId id="281" r:id="rId6"/>
    <p:sldId id="282" r:id="rId7"/>
    <p:sldId id="283" r:id="rId8"/>
    <p:sldId id="284" r:id="rId9"/>
    <p:sldId id="285" r:id="rId10"/>
    <p:sldId id="286" r:id="rId11"/>
    <p:sldId id="287" r:id="rId12"/>
    <p:sldId id="288" r:id="rId13"/>
    <p:sldId id="268" r:id="rId14"/>
    <p:sldId id="267" r:id="rId15"/>
    <p:sldId id="269" r:id="rId16"/>
    <p:sldId id="266" r:id="rId17"/>
    <p:sldId id="260" r:id="rId18"/>
    <p:sldId id="261" r:id="rId19"/>
    <p:sldId id="262" r:id="rId20"/>
    <p:sldId id="263" r:id="rId21"/>
    <p:sldId id="274" r:id="rId22"/>
    <p:sldId id="275" r:id="rId23"/>
    <p:sldId id="265" r:id="rId24"/>
    <p:sldId id="273" r:id="rId25"/>
    <p:sldId id="259" r:id="rId26"/>
    <p:sldId id="278" r:id="rId27"/>
    <p:sldId id="258" r:id="rId28"/>
    <p:sldId id="289" r:id="rId29"/>
    <p:sldId id="270" r:id="rId30"/>
    <p:sldId id="271" r:id="rId31"/>
  </p:sldIdLst>
  <p:sldSz cx="9144000" cy="6858000" type="screen4x3"/>
  <p:notesSz cx="6807200" cy="993933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2893" autoAdjust="0"/>
  </p:normalViewPr>
  <p:slideViewPr>
    <p:cSldViewPr>
      <p:cViewPr varScale="1">
        <p:scale>
          <a:sx n="85" d="100"/>
          <a:sy n="85" d="100"/>
        </p:scale>
        <p:origin x="1254" y="35"/>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30" y="-84"/>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5" y="5"/>
            <a:ext cx="2950375" cy="49736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defRPr sz="1200" smtClean="0"/>
            </a:lvl1pPr>
          </a:lstStyle>
          <a:p>
            <a:pPr>
              <a:defRPr/>
            </a:pPr>
            <a:endParaRPr lang="en-US" altLang="ja-JP"/>
          </a:p>
        </p:txBody>
      </p:sp>
      <p:sp>
        <p:nvSpPr>
          <p:cNvPr id="23555" name="Rectangle 3"/>
          <p:cNvSpPr>
            <a:spLocks noGrp="1" noChangeArrowheads="1"/>
          </p:cNvSpPr>
          <p:nvPr>
            <p:ph type="dt" sz="quarter" idx="1"/>
          </p:nvPr>
        </p:nvSpPr>
        <p:spPr bwMode="auto">
          <a:xfrm>
            <a:off x="3856829" y="5"/>
            <a:ext cx="2950375" cy="49736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a:defRPr sz="1200" smtClean="0"/>
            </a:lvl1pPr>
          </a:lstStyle>
          <a:p>
            <a:pPr>
              <a:defRPr/>
            </a:pPr>
            <a:endParaRPr lang="en-US" altLang="ja-JP"/>
          </a:p>
        </p:txBody>
      </p:sp>
      <p:sp>
        <p:nvSpPr>
          <p:cNvPr id="23556" name="Rectangle 4"/>
          <p:cNvSpPr>
            <a:spLocks noGrp="1" noChangeArrowheads="1"/>
          </p:cNvSpPr>
          <p:nvPr>
            <p:ph type="ftr" sz="quarter" idx="2"/>
          </p:nvPr>
        </p:nvSpPr>
        <p:spPr bwMode="auto">
          <a:xfrm>
            <a:off x="5" y="9441975"/>
            <a:ext cx="2950375" cy="497367"/>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defRPr sz="1200" smtClean="0"/>
            </a:lvl1pPr>
          </a:lstStyle>
          <a:p>
            <a:pPr>
              <a:defRPr/>
            </a:pPr>
            <a:endParaRPr lang="ja-JP" altLang="ja-JP"/>
          </a:p>
        </p:txBody>
      </p:sp>
      <p:sp>
        <p:nvSpPr>
          <p:cNvPr id="23557" name="Rectangle 5"/>
          <p:cNvSpPr>
            <a:spLocks noGrp="1" noChangeArrowheads="1"/>
          </p:cNvSpPr>
          <p:nvPr>
            <p:ph type="sldNum" sz="quarter" idx="3"/>
          </p:nvPr>
        </p:nvSpPr>
        <p:spPr bwMode="auto">
          <a:xfrm>
            <a:off x="3856829" y="9441975"/>
            <a:ext cx="2950375" cy="497367"/>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a:defRPr sz="1200"/>
            </a:lvl1pPr>
          </a:lstStyle>
          <a:p>
            <a:fld id="{274C092B-1FD1-427D-8ACC-AE34D59F4264}" type="slidenum">
              <a:rPr lang="en-US" altLang="ja-JP"/>
              <a:pPr/>
              <a:t>‹#›</a:t>
            </a:fld>
            <a:endParaRPr lang="en-US" altLang="ja-JP"/>
          </a:p>
        </p:txBody>
      </p:sp>
    </p:spTree>
    <p:extLst>
      <p:ext uri="{BB962C8B-B14F-4D97-AF65-F5344CB8AC3E}">
        <p14:creationId xmlns:p14="http://schemas.microsoft.com/office/powerpoint/2010/main" val="124459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5" y="5"/>
            <a:ext cx="2950375" cy="49736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defRPr sz="1200" smtClean="0"/>
            </a:lvl1pPr>
          </a:lstStyle>
          <a:p>
            <a:pPr>
              <a:defRPr/>
            </a:pPr>
            <a:endParaRPr lang="en-US" altLang="ja-JP"/>
          </a:p>
        </p:txBody>
      </p:sp>
      <p:sp>
        <p:nvSpPr>
          <p:cNvPr id="1027" name="Rectangle 3"/>
          <p:cNvSpPr>
            <a:spLocks noGrp="1" noChangeArrowheads="1"/>
          </p:cNvSpPr>
          <p:nvPr>
            <p:ph type="dt" idx="1"/>
          </p:nvPr>
        </p:nvSpPr>
        <p:spPr bwMode="auto">
          <a:xfrm>
            <a:off x="3856829" y="5"/>
            <a:ext cx="2950375" cy="497367"/>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lvl1pPr algn="r">
              <a:defRPr sz="1200" smtClean="0"/>
            </a:lvl1pPr>
          </a:lstStyle>
          <a:p>
            <a:pPr>
              <a:defRPr/>
            </a:pPr>
            <a:endParaRPr lang="en-US" altLang="ja-JP"/>
          </a:p>
        </p:txBody>
      </p:sp>
      <p:sp>
        <p:nvSpPr>
          <p:cNvPr id="17412" name="Rectangle 4"/>
          <p:cNvSpPr>
            <a:spLocks noGrp="1" noRot="1" noChangeAspect="1" noChangeArrowheads="1" noTextEdit="1"/>
          </p:cNvSpPr>
          <p:nvPr>
            <p:ph type="sldImg" idx="2"/>
          </p:nvPr>
        </p:nvSpPr>
        <p:spPr bwMode="auto">
          <a:xfrm>
            <a:off x="919163" y="744538"/>
            <a:ext cx="4970462"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08059" y="4720985"/>
            <a:ext cx="4991091" cy="4473102"/>
          </a:xfrm>
          <a:prstGeom prst="rect">
            <a:avLst/>
          </a:prstGeom>
          <a:noFill/>
          <a:ln w="9525">
            <a:noFill/>
            <a:miter lim="800000"/>
            <a:headEnd/>
            <a:tailEnd/>
          </a:ln>
          <a:effectLst/>
        </p:spPr>
        <p:txBody>
          <a:bodyPr vert="horz" wrap="square" lIns="92199" tIns="46099" rIns="92199" bIns="4609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30" name="Rectangle 6"/>
          <p:cNvSpPr>
            <a:spLocks noGrp="1" noChangeArrowheads="1"/>
          </p:cNvSpPr>
          <p:nvPr>
            <p:ph type="ftr" sz="quarter" idx="4"/>
          </p:nvPr>
        </p:nvSpPr>
        <p:spPr bwMode="auto">
          <a:xfrm>
            <a:off x="5" y="9441975"/>
            <a:ext cx="2950375" cy="497367"/>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defRPr sz="1200" smtClean="0"/>
            </a:lvl1pPr>
          </a:lstStyle>
          <a:p>
            <a:pPr>
              <a:defRPr/>
            </a:pPr>
            <a:endParaRPr lang="en-US" altLang="ja-JP"/>
          </a:p>
        </p:txBody>
      </p:sp>
      <p:sp>
        <p:nvSpPr>
          <p:cNvPr id="1031" name="Rectangle 7"/>
          <p:cNvSpPr>
            <a:spLocks noGrp="1" noChangeArrowheads="1"/>
          </p:cNvSpPr>
          <p:nvPr>
            <p:ph type="sldNum" sz="quarter" idx="5"/>
          </p:nvPr>
        </p:nvSpPr>
        <p:spPr bwMode="auto">
          <a:xfrm>
            <a:off x="3856829" y="9441975"/>
            <a:ext cx="2950375" cy="497367"/>
          </a:xfrm>
          <a:prstGeom prst="rect">
            <a:avLst/>
          </a:prstGeom>
          <a:noFill/>
          <a:ln w="9525">
            <a:noFill/>
            <a:miter lim="800000"/>
            <a:headEnd/>
            <a:tailEnd/>
          </a:ln>
          <a:effectLst/>
        </p:spPr>
        <p:txBody>
          <a:bodyPr vert="horz" wrap="square" lIns="92199" tIns="46099" rIns="92199" bIns="46099" numCol="1" anchor="b" anchorCtr="0" compatLnSpc="1">
            <a:prstTxWarp prst="textNoShape">
              <a:avLst/>
            </a:prstTxWarp>
          </a:bodyPr>
          <a:lstStyle>
            <a:lvl1pPr algn="r">
              <a:defRPr sz="1200"/>
            </a:lvl1pPr>
          </a:lstStyle>
          <a:p>
            <a:fld id="{36F51F66-F28B-412B-A2DF-E628EFB7900B}" type="slidenum">
              <a:rPr lang="en-US" altLang="ja-JP"/>
              <a:pPr/>
              <a:t>‹#›</a:t>
            </a:fld>
            <a:endParaRPr lang="en-US" altLang="ja-JP"/>
          </a:p>
        </p:txBody>
      </p:sp>
    </p:spTree>
    <p:extLst>
      <p:ext uri="{BB962C8B-B14F-4D97-AF65-F5344CB8AC3E}">
        <p14:creationId xmlns:p14="http://schemas.microsoft.com/office/powerpoint/2010/main" val="1172216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CE432FE8-8C15-4E18-A9FB-E3E8A8100100}" type="slidenum">
              <a:rPr lang="en-US" altLang="ja-JP" sz="1200"/>
              <a:pPr eaLnBrk="1" hangingPunct="1"/>
              <a:t>1</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61471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A027FE09-21B3-461B-8B26-63BA48E991AB}" type="slidenum">
              <a:rPr lang="en-US" altLang="ja-JP" sz="1200"/>
              <a:pPr eaLnBrk="1" hangingPunct="1"/>
              <a:t>22</a:t>
            </a:fld>
            <a:endParaRPr lang="en-US" altLang="ja-JP"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90945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DB96807B-611D-4346-8027-687139EDEC5D}" type="slidenum">
              <a:rPr lang="en-US" altLang="ja-JP" sz="1200"/>
              <a:pPr eaLnBrk="1" hangingPunct="1"/>
              <a:t>23</a:t>
            </a:fld>
            <a:endParaRPr lang="en-US" altLang="ja-JP"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備えあれば憂い無し！とはいかないけれど。</a:t>
            </a:r>
          </a:p>
        </p:txBody>
      </p:sp>
    </p:spTree>
    <p:extLst>
      <p:ext uri="{BB962C8B-B14F-4D97-AF65-F5344CB8AC3E}">
        <p14:creationId xmlns:p14="http://schemas.microsoft.com/office/powerpoint/2010/main" val="90906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DB96807B-611D-4346-8027-687139EDEC5D}" type="slidenum">
              <a:rPr lang="en-US" altLang="ja-JP" sz="1200"/>
              <a:pPr eaLnBrk="1" hangingPunct="1"/>
              <a:t>24</a:t>
            </a:fld>
            <a:endParaRPr lang="en-US" altLang="ja-JP"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備えあれば憂い無し！とはいかないけれど。</a:t>
            </a:r>
          </a:p>
        </p:txBody>
      </p:sp>
    </p:spTree>
    <p:extLst>
      <p:ext uri="{BB962C8B-B14F-4D97-AF65-F5344CB8AC3E}">
        <p14:creationId xmlns:p14="http://schemas.microsoft.com/office/powerpoint/2010/main" val="312848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353745E2-B92B-4D73-B9AF-9E15A1CF4153}" type="slidenum">
              <a:rPr lang="en-US" altLang="ja-JP" sz="1200"/>
              <a:pPr eaLnBrk="1" hangingPunct="1"/>
              <a:t>25</a:t>
            </a:fld>
            <a:endParaRPr lang="en-US" altLang="ja-JP"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00987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000" b="1">
                <a:solidFill>
                  <a:srgbClr val="FF3300"/>
                </a:solidFill>
                <a:latin typeface="Arial" panose="020B0604020202020204" pitchFamily="34" charset="0"/>
                <a:ea typeface="ＭＳ Ｐゴシック" panose="020B0600070205080204" pitchFamily="50" charset="-128"/>
              </a:defRPr>
            </a:lvl1pPr>
            <a:lvl2pPr marL="741140" indent="-284079">
              <a:defRPr sz="2000" b="1">
                <a:solidFill>
                  <a:srgbClr val="FF3300"/>
                </a:solidFill>
                <a:latin typeface="Arial" panose="020B0604020202020204" pitchFamily="34" charset="0"/>
                <a:ea typeface="ＭＳ Ｐゴシック" panose="020B0600070205080204" pitchFamily="50" charset="-128"/>
              </a:defRPr>
            </a:lvl2pPr>
            <a:lvl3pPr marL="1141071" indent="-226944">
              <a:defRPr sz="2000" b="1">
                <a:solidFill>
                  <a:srgbClr val="FF3300"/>
                </a:solidFill>
                <a:latin typeface="Arial" panose="020B0604020202020204" pitchFamily="34" charset="0"/>
                <a:ea typeface="ＭＳ Ｐゴシック" panose="020B0600070205080204" pitchFamily="50" charset="-128"/>
              </a:defRPr>
            </a:lvl3pPr>
            <a:lvl4pPr marL="1598132" indent="-226944">
              <a:defRPr sz="2000" b="1">
                <a:solidFill>
                  <a:srgbClr val="FF3300"/>
                </a:solidFill>
                <a:latin typeface="Arial" panose="020B0604020202020204" pitchFamily="34" charset="0"/>
                <a:ea typeface="ＭＳ Ｐゴシック" panose="020B0600070205080204" pitchFamily="50" charset="-128"/>
              </a:defRPr>
            </a:lvl4pPr>
            <a:lvl5pPr marL="2055194" indent="-226944">
              <a:defRPr sz="2000" b="1">
                <a:solidFill>
                  <a:srgbClr val="FF3300"/>
                </a:solidFill>
                <a:latin typeface="Arial" panose="020B0604020202020204" pitchFamily="34" charset="0"/>
                <a:ea typeface="ＭＳ Ｐゴシック" panose="020B0600070205080204" pitchFamily="50" charset="-128"/>
              </a:defRPr>
            </a:lvl5pPr>
            <a:lvl6pPr marL="2512257" indent="-226944" algn="ctr" eaLnBrk="0" fontAlgn="base" hangingPunct="0">
              <a:spcBef>
                <a:spcPct val="0"/>
              </a:spcBef>
              <a:spcAft>
                <a:spcPct val="0"/>
              </a:spcAft>
              <a:defRPr sz="2000" b="1">
                <a:solidFill>
                  <a:srgbClr val="FF3300"/>
                </a:solidFill>
                <a:latin typeface="Arial" panose="020B0604020202020204" pitchFamily="34" charset="0"/>
                <a:ea typeface="ＭＳ Ｐゴシック" panose="020B0600070205080204" pitchFamily="50" charset="-128"/>
              </a:defRPr>
            </a:lvl6pPr>
            <a:lvl7pPr marL="2969320" indent="-226944" algn="ctr" eaLnBrk="0" fontAlgn="base" hangingPunct="0">
              <a:spcBef>
                <a:spcPct val="0"/>
              </a:spcBef>
              <a:spcAft>
                <a:spcPct val="0"/>
              </a:spcAft>
              <a:defRPr sz="2000" b="1">
                <a:solidFill>
                  <a:srgbClr val="FF3300"/>
                </a:solidFill>
                <a:latin typeface="Arial" panose="020B0604020202020204" pitchFamily="34" charset="0"/>
                <a:ea typeface="ＭＳ Ｐゴシック" panose="020B0600070205080204" pitchFamily="50" charset="-128"/>
              </a:defRPr>
            </a:lvl7pPr>
            <a:lvl8pPr marL="3426382" indent="-226944" algn="ctr" eaLnBrk="0" fontAlgn="base" hangingPunct="0">
              <a:spcBef>
                <a:spcPct val="0"/>
              </a:spcBef>
              <a:spcAft>
                <a:spcPct val="0"/>
              </a:spcAft>
              <a:defRPr sz="2000" b="1">
                <a:solidFill>
                  <a:srgbClr val="FF3300"/>
                </a:solidFill>
                <a:latin typeface="Arial" panose="020B0604020202020204" pitchFamily="34" charset="0"/>
                <a:ea typeface="ＭＳ Ｐゴシック" panose="020B0600070205080204" pitchFamily="50" charset="-128"/>
              </a:defRPr>
            </a:lvl8pPr>
            <a:lvl9pPr marL="3883444" indent="-226944" algn="ctr" eaLnBrk="0" fontAlgn="base" hangingPunct="0">
              <a:spcBef>
                <a:spcPct val="0"/>
              </a:spcBef>
              <a:spcAft>
                <a:spcPct val="0"/>
              </a:spcAft>
              <a:defRPr sz="2000" b="1">
                <a:solidFill>
                  <a:srgbClr val="FF3300"/>
                </a:solidFill>
                <a:latin typeface="Arial" panose="020B0604020202020204" pitchFamily="34" charset="0"/>
                <a:ea typeface="ＭＳ Ｐゴシック" panose="020B0600070205080204" pitchFamily="50" charset="-128"/>
              </a:defRPr>
            </a:lvl9pPr>
          </a:lstStyle>
          <a:p>
            <a:fld id="{84875570-56A7-4C9C-8718-711F64875B53}" type="slidenum">
              <a:rPr lang="en-US" altLang="ja-JP" sz="1200" b="0">
                <a:solidFill>
                  <a:srgbClr val="000000"/>
                </a:solidFill>
              </a:rPr>
              <a:pPr/>
              <a:t>26</a:t>
            </a:fld>
            <a:endParaRPr lang="en-US" altLang="ja-JP" sz="1200" b="0">
              <a:solidFill>
                <a:srgbClr val="000000"/>
              </a:solidFill>
            </a:endParaRPr>
          </a:p>
        </p:txBody>
      </p:sp>
      <p:sp>
        <p:nvSpPr>
          <p:cNvPr id="74755" name="Rectangle 2"/>
          <p:cNvSpPr>
            <a:spLocks noGrp="1" noRot="1" noChangeAspect="1" noChangeArrowheads="1" noTextEdit="1"/>
          </p:cNvSpPr>
          <p:nvPr>
            <p:ph type="sldImg"/>
          </p:nvPr>
        </p:nvSpPr>
        <p:spPr>
          <a:xfrm>
            <a:off x="901700" y="739775"/>
            <a:ext cx="4932363" cy="3700463"/>
          </a:xfrm>
          <a:ln/>
        </p:spPr>
      </p:sp>
      <p:sp>
        <p:nvSpPr>
          <p:cNvPr id="7172" name="Rectangle 3"/>
          <p:cNvSpPr>
            <a:spLocks noGrp="1" noChangeArrowheads="1"/>
          </p:cNvSpPr>
          <p:nvPr>
            <p:ph type="body" idx="1"/>
          </p:nvPr>
        </p:nvSpPr>
        <p:spPr/>
        <p:txBody>
          <a:bodyPr/>
          <a:lstStyle/>
          <a:p>
            <a:pPr>
              <a:spcBef>
                <a:spcPct val="0"/>
              </a:spcBef>
              <a:defRPr/>
            </a:pPr>
            <a:endParaRPr lang="en-US" altLang="ja-JP" sz="1400" dirty="0">
              <a:latin typeface="+mn-ea"/>
              <a:ea typeface="+mn-ea"/>
            </a:endParaRPr>
          </a:p>
        </p:txBody>
      </p:sp>
    </p:spTree>
    <p:extLst>
      <p:ext uri="{BB962C8B-B14F-4D97-AF65-F5344CB8AC3E}">
        <p14:creationId xmlns:p14="http://schemas.microsoft.com/office/powerpoint/2010/main" val="154906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FB2BC47E-489F-49D2-B286-5FBBB095317C}" type="slidenum">
              <a:rPr lang="en-US" altLang="ja-JP" sz="1200"/>
              <a:pPr eaLnBrk="1" hangingPunct="1"/>
              <a:t>27</a:t>
            </a:fld>
            <a:endParaRPr lang="en-US" altLang="ja-JP"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29639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FB2BC47E-489F-49D2-B286-5FBBB095317C}" type="slidenum">
              <a:rPr lang="en-US" altLang="ja-JP" sz="1200"/>
              <a:pPr eaLnBrk="1" hangingPunct="1"/>
              <a:t>28</a:t>
            </a:fld>
            <a:endParaRPr lang="en-US" altLang="ja-JP"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167231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B79F0371-27B3-4234-B576-AC69D3E6C0A8}" type="slidenum">
              <a:rPr lang="en-US" altLang="ja-JP" sz="1200"/>
              <a:pPr eaLnBrk="1" hangingPunct="1"/>
              <a:t>29</a:t>
            </a:fld>
            <a:endParaRPr lang="en-US" altLang="ja-JP"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44239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AF001F8C-69AC-47A1-A3E8-9F51ED9E0468}" type="slidenum">
              <a:rPr lang="en-US" altLang="ja-JP" sz="1200"/>
              <a:pPr eaLnBrk="1" hangingPunct="1"/>
              <a:t>30</a:t>
            </a:fld>
            <a:endParaRPr lang="en-US" altLang="ja-JP" sz="12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217225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258EA20F-DFB4-4C70-B1F7-F765D7B203D0}" type="slidenum">
              <a:rPr lang="en-US" altLang="ja-JP" sz="1200"/>
              <a:pPr eaLnBrk="1" hangingPunct="1"/>
              <a:t>13</a:t>
            </a:fld>
            <a:endParaRPr lang="en-US" altLang="ja-JP"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73385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6F51F66-F28B-412B-A2DF-E628EFB7900B}" type="slidenum">
              <a:rPr lang="en-US" altLang="ja-JP" smtClean="0"/>
              <a:pPr/>
              <a:t>15</a:t>
            </a:fld>
            <a:endParaRPr lang="en-US" altLang="ja-JP"/>
          </a:p>
        </p:txBody>
      </p:sp>
    </p:spTree>
    <p:extLst>
      <p:ext uri="{BB962C8B-B14F-4D97-AF65-F5344CB8AC3E}">
        <p14:creationId xmlns:p14="http://schemas.microsoft.com/office/powerpoint/2010/main" val="246953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EE8B99F3-A38C-4E36-8D3E-860BBCCD3FFD}" type="slidenum">
              <a:rPr lang="en-US" altLang="ja-JP" sz="1200"/>
              <a:pPr eaLnBrk="1" hangingPunct="1"/>
              <a:t>16</a:t>
            </a:fld>
            <a:endParaRPr lang="en-US" altLang="ja-JP"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イスラム教（インドネシア、マレーシア）</a:t>
            </a:r>
          </a:p>
          <a:p>
            <a:pPr eaLnBrk="1" hangingPunct="1"/>
            <a:r>
              <a:rPr lang="ja-JP" altLang="en-US" dirty="0"/>
              <a:t>・左手は不浄の手（物の受け渡しの時、要注意）・・・特にアチェなどイスラム教が厳格な地域なので特に注意！</a:t>
            </a:r>
          </a:p>
          <a:p>
            <a:pPr eaLnBrk="1" hangingPunct="1"/>
            <a:r>
              <a:rPr lang="ja-JP" altLang="en-US" dirty="0"/>
              <a:t>・足を組む、足の裏を見せる。</a:t>
            </a:r>
          </a:p>
          <a:p>
            <a:pPr eaLnBrk="1" hangingPunct="1"/>
            <a:r>
              <a:rPr lang="ja-JP" altLang="en-US" dirty="0"/>
              <a:t>・頭をなでない。</a:t>
            </a:r>
          </a:p>
          <a:p>
            <a:pPr eaLnBrk="1" hangingPunct="1"/>
            <a:r>
              <a:rPr lang="ja-JP" altLang="en-US" dirty="0"/>
              <a:t>タイ</a:t>
            </a:r>
          </a:p>
          <a:p>
            <a:pPr eaLnBrk="1" hangingPunct="1"/>
            <a:r>
              <a:rPr lang="ja-JP" altLang="en-US" dirty="0"/>
              <a:t>・王室に敬意を払う。</a:t>
            </a:r>
          </a:p>
          <a:p>
            <a:pPr eaLnBrk="1" hangingPunct="1"/>
            <a:r>
              <a:rPr lang="ja-JP" altLang="en-US" dirty="0"/>
              <a:t>・頭は神聖なもの。頭・髪の毛に触れない。</a:t>
            </a:r>
          </a:p>
          <a:p>
            <a:pPr eaLnBrk="1" hangingPunct="1"/>
            <a:r>
              <a:rPr lang="ja-JP" altLang="en-US" dirty="0"/>
              <a:t>・足は人体の不浄な部分。足の裏を人に向けたりしない。</a:t>
            </a:r>
          </a:p>
          <a:p>
            <a:pPr eaLnBrk="1" hangingPunct="1"/>
            <a:r>
              <a:rPr lang="ja-JP" altLang="en-US" dirty="0"/>
              <a:t>ベトナム</a:t>
            </a:r>
          </a:p>
          <a:p>
            <a:pPr eaLnBrk="1" hangingPunct="1"/>
            <a:r>
              <a:rPr lang="ja-JP" altLang="en-US" dirty="0"/>
              <a:t>・治安当局による監視体制がしかれているため、政治批判等を慎む。</a:t>
            </a:r>
          </a:p>
          <a:p>
            <a:pPr eaLnBrk="1" hangingPunct="1"/>
            <a:endParaRPr lang="en-US" altLang="ja-JP" dirty="0"/>
          </a:p>
        </p:txBody>
      </p:sp>
    </p:spTree>
    <p:extLst>
      <p:ext uri="{BB962C8B-B14F-4D97-AF65-F5344CB8AC3E}">
        <p14:creationId xmlns:p14="http://schemas.microsoft.com/office/powerpoint/2010/main" val="200868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3ED49368-D878-4A1E-9B0B-E6129BA3A2D1}" type="slidenum">
              <a:rPr lang="en-US" altLang="ja-JP" sz="1200"/>
              <a:pPr eaLnBrk="1" hangingPunct="1"/>
              <a:t>17</a:t>
            </a:fld>
            <a:endParaRPr lang="en-US" altLang="ja-JP"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ケーススタディの詳細は、外務省</a:t>
            </a:r>
            <a:r>
              <a:rPr lang="en-US" altLang="ja-JP"/>
              <a:t>DVD</a:t>
            </a:r>
            <a:r>
              <a:rPr lang="ja-JP" altLang="en-US"/>
              <a:t>で紹介。</a:t>
            </a:r>
          </a:p>
        </p:txBody>
      </p:sp>
    </p:spTree>
    <p:extLst>
      <p:ext uri="{BB962C8B-B14F-4D97-AF65-F5344CB8AC3E}">
        <p14:creationId xmlns:p14="http://schemas.microsoft.com/office/powerpoint/2010/main" val="240737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DF1458E9-FC8F-4F88-A284-6DB8F7E7A4AF}" type="slidenum">
              <a:rPr lang="en-US" altLang="ja-JP" sz="1200"/>
              <a:pPr eaLnBrk="1" hangingPunct="1"/>
              <a:t>18</a:t>
            </a:fld>
            <a:endParaRPr lang="en-US" altLang="ja-JP"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1125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2005E140-3553-4677-85BE-67D7C52D281D}" type="slidenum">
              <a:rPr lang="en-US" altLang="ja-JP" sz="1200"/>
              <a:pPr eaLnBrk="1" hangingPunct="1"/>
              <a:t>19</a:t>
            </a:fld>
            <a:endParaRPr lang="en-US" altLang="ja-JP" sz="120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73092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A027FE09-21B3-461B-8B26-63BA48E991AB}" type="slidenum">
              <a:rPr lang="en-US" altLang="ja-JP" sz="1200"/>
              <a:pPr eaLnBrk="1" hangingPunct="1"/>
              <a:t>20</a:t>
            </a:fld>
            <a:endParaRPr lang="en-US" altLang="ja-JP"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78123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9112" indent="-28812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52483"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13474"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74467" indent="-230497"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35459"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96452"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57444"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18436" indent="-23049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A027FE09-21B3-461B-8B26-63BA48E991AB}" type="slidenum">
              <a:rPr lang="en-US" altLang="ja-JP" sz="1200"/>
              <a:pPr eaLnBrk="1" hangingPunct="1"/>
              <a:t>21</a:t>
            </a:fld>
            <a:endParaRPr lang="en-US" altLang="ja-JP"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602192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r>
              <a:rPr lang="ja-JP" altLang="en-US"/>
              <a:t>2008/6/25</a:t>
            </a:r>
            <a:endParaRPr lang="en-US" altLang="ja-JP"/>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ltLang="ja-JP"/>
          </a:p>
        </p:txBody>
      </p:sp>
      <p:sp>
        <p:nvSpPr>
          <p:cNvPr id="6" name="Slide Number Placeholder 5"/>
          <p:cNvSpPr>
            <a:spLocks noGrp="1"/>
          </p:cNvSpPr>
          <p:nvPr>
            <p:ph type="sldNum" sz="quarter" idx="12"/>
          </p:nvPr>
        </p:nvSpPr>
        <p:spPr>
          <a:xfrm>
            <a:off x="7010399" y="2750337"/>
            <a:ext cx="1370293" cy="1356442"/>
          </a:xfrm>
        </p:spPr>
        <p:txBody>
          <a:bodyPr/>
          <a:lstStyle/>
          <a:p>
            <a:fld id="{347E1922-DB0A-477E-9D79-516EACD02FF2}" type="slidenum">
              <a:rPr lang="en-US" altLang="ja-JP" smtClean="0"/>
              <a:pPr/>
              <a:t>‹#›</a:t>
            </a:fld>
            <a:endParaRPr lang="en-US" altLang="ja-JP"/>
          </a:p>
        </p:txBody>
      </p:sp>
    </p:spTree>
    <p:extLst>
      <p:ext uri="{BB962C8B-B14F-4D97-AF65-F5344CB8AC3E}">
        <p14:creationId xmlns:p14="http://schemas.microsoft.com/office/powerpoint/2010/main" val="398486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a:xfrm>
            <a:off x="7856438" y="4711310"/>
            <a:ext cx="1149836" cy="1090789"/>
          </a:xfrm>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23970687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a:xfrm>
            <a:off x="7856438" y="4711616"/>
            <a:ext cx="1149836" cy="1090789"/>
          </a:xfrm>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26024130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a:xfrm>
            <a:off x="7856438" y="4709926"/>
            <a:ext cx="1149836" cy="1090789"/>
          </a:xfrm>
        </p:spPr>
        <p:txBody>
          <a:bodyPr/>
          <a:lstStyle/>
          <a:p>
            <a:fld id="{4175F800-5C19-4448-AAD1-670529045296}" type="slidenum">
              <a:rPr lang="en-US" altLang="ja-JP" smtClean="0"/>
              <a:pPr/>
              <a:t>‹#›</a:t>
            </a:fld>
            <a:endParaRPr lang="en-US" altLang="ja-JP"/>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802819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a:xfrm>
            <a:off x="7856438" y="4709926"/>
            <a:ext cx="1149836" cy="1090789"/>
          </a:xfrm>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33012006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r>
              <a:rPr lang="ja-JP" altLang="en-US"/>
              <a:t>2008/6/25</a:t>
            </a: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33481673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pPr>
              <a:defRPr/>
            </a:pPr>
            <a:r>
              <a:rPr lang="ja-JP" altLang="en-US"/>
              <a:t>2008/6/25</a:t>
            </a: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9212361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r>
              <a:rPr lang="ja-JP" altLang="en-US"/>
              <a:t>2008/6/25</a:t>
            </a: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7864166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r>
              <a:rPr lang="ja-JP" altLang="en-US"/>
              <a:t>2008/6/25</a:t>
            </a:r>
            <a:endParaRPr lang="en-US" altLang="ja-JP"/>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ltLang="ja-JP"/>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36549506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r>
              <a:rPr lang="ja-JP" altLang="en-US"/>
              <a:t>2008/6/25</a:t>
            </a: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fld id="{96F7B74D-7265-4574-BAFA-C5AAD15FBDFE}" type="slidenum">
              <a:rPr lang="en-US" altLang="ja-JP" smtClean="0"/>
              <a:pPr/>
              <a:t>‹#›</a:t>
            </a:fld>
            <a:endParaRPr lang="en-US" altLang="ja-JP"/>
          </a:p>
        </p:txBody>
      </p:sp>
    </p:spTree>
    <p:extLst>
      <p:ext uri="{BB962C8B-B14F-4D97-AF65-F5344CB8AC3E}">
        <p14:creationId xmlns:p14="http://schemas.microsoft.com/office/powerpoint/2010/main" val="175564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65810" y="5936188"/>
            <a:ext cx="2057400" cy="365125"/>
          </a:xfrm>
        </p:spPr>
        <p:txBody>
          <a:bodyPr/>
          <a:lstStyle/>
          <a:p>
            <a:pPr>
              <a:defRPr/>
            </a:pPr>
            <a:r>
              <a:rPr lang="ja-JP" altLang="en-US"/>
              <a:t>2008/6/25</a:t>
            </a:r>
            <a:endParaRPr lang="en-US" altLang="ja-JP"/>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ltLang="ja-JP"/>
          </a:p>
        </p:txBody>
      </p:sp>
      <p:sp>
        <p:nvSpPr>
          <p:cNvPr id="6" name="Slide Number Placeholder 5"/>
          <p:cNvSpPr>
            <a:spLocks noGrp="1"/>
          </p:cNvSpPr>
          <p:nvPr>
            <p:ph type="sldNum" sz="quarter" idx="12"/>
          </p:nvPr>
        </p:nvSpPr>
        <p:spPr>
          <a:xfrm>
            <a:off x="7856438" y="2869896"/>
            <a:ext cx="1149836" cy="1090789"/>
          </a:xfrm>
        </p:spPr>
        <p:txBody>
          <a:bodyPr/>
          <a:lstStyle/>
          <a:p>
            <a:fld id="{47EF16D2-B3BC-4132-8BC6-C9926975CCFF}" type="slidenum">
              <a:rPr lang="en-US" altLang="ja-JP" smtClean="0"/>
              <a:pPr/>
              <a:t>‹#›</a:t>
            </a:fld>
            <a:endParaRPr lang="en-US" altLang="ja-JP"/>
          </a:p>
        </p:txBody>
      </p:sp>
    </p:spTree>
    <p:extLst>
      <p:ext uri="{BB962C8B-B14F-4D97-AF65-F5344CB8AC3E}">
        <p14:creationId xmlns:p14="http://schemas.microsoft.com/office/powerpoint/2010/main" val="287057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59B2533E-F2DA-47A4-883B-CF7F70D59531}" type="slidenum">
              <a:rPr lang="en-US" altLang="ja-JP" smtClean="0"/>
              <a:pPr/>
              <a:t>‹#›</a:t>
            </a:fld>
            <a:endParaRPr lang="en-US" altLang="ja-JP"/>
          </a:p>
        </p:txBody>
      </p:sp>
    </p:spTree>
    <p:extLst>
      <p:ext uri="{BB962C8B-B14F-4D97-AF65-F5344CB8AC3E}">
        <p14:creationId xmlns:p14="http://schemas.microsoft.com/office/powerpoint/2010/main" val="33054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31638" y="3030009"/>
            <a:ext cx="3367045"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061129" y="3030009"/>
            <a:ext cx="3367044"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r>
              <a:rPr lang="ja-JP" altLang="en-US"/>
              <a:t>2008/6/25</a:t>
            </a: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fld id="{BA4CA699-8C60-4EB5-BD71-301C04ECAEED}" type="slidenum">
              <a:rPr lang="en-US" altLang="ja-JP" smtClean="0"/>
              <a:pPr/>
              <a:t>‹#›</a:t>
            </a:fld>
            <a:endParaRPr lang="en-US" altLang="ja-JP"/>
          </a:p>
        </p:txBody>
      </p:sp>
    </p:spTree>
    <p:extLst>
      <p:ext uri="{BB962C8B-B14F-4D97-AF65-F5344CB8AC3E}">
        <p14:creationId xmlns:p14="http://schemas.microsoft.com/office/powerpoint/2010/main" val="225663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r>
              <a:rPr lang="ja-JP" altLang="en-US"/>
              <a:t>2008/6/25</a:t>
            </a: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fld id="{9A8985DD-311F-463F-9714-55A7F3B96A69}" type="slidenum">
              <a:rPr lang="en-US" altLang="ja-JP" smtClean="0"/>
              <a:pPr/>
              <a:t>‹#›</a:t>
            </a:fld>
            <a:endParaRPr lang="en-US" altLang="ja-JP"/>
          </a:p>
        </p:txBody>
      </p:sp>
    </p:spTree>
    <p:extLst>
      <p:ext uri="{BB962C8B-B14F-4D97-AF65-F5344CB8AC3E}">
        <p14:creationId xmlns:p14="http://schemas.microsoft.com/office/powerpoint/2010/main" val="57985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r>
              <a:rPr lang="ja-JP" altLang="en-US"/>
              <a:t>2008/6/25</a:t>
            </a: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fld id="{DEDCC280-91C1-4C88-8ECB-7823C7CC2188}" type="slidenum">
              <a:rPr lang="en-US" altLang="ja-JP" smtClean="0"/>
              <a:pPr/>
              <a:t>‹#›</a:t>
            </a:fld>
            <a:endParaRPr lang="en-US" altLang="ja-JP"/>
          </a:p>
        </p:txBody>
      </p:sp>
    </p:spTree>
    <p:extLst>
      <p:ext uri="{BB962C8B-B14F-4D97-AF65-F5344CB8AC3E}">
        <p14:creationId xmlns:p14="http://schemas.microsoft.com/office/powerpoint/2010/main" val="226366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24124563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r>
              <a:rPr lang="ja-JP" altLang="en-US"/>
              <a:t>2008/6/25</a:t>
            </a: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fld id="{3F6046FD-B539-4E1E-9F90-417B8449F14A}" type="slidenum">
              <a:rPr lang="en-US" altLang="ja-JP" smtClean="0"/>
              <a:pPr/>
              <a:t>‹#›</a:t>
            </a:fld>
            <a:endParaRPr lang="en-US" altLang="ja-JP"/>
          </a:p>
        </p:txBody>
      </p:sp>
    </p:spTree>
    <p:extLst>
      <p:ext uri="{BB962C8B-B14F-4D97-AF65-F5344CB8AC3E}">
        <p14:creationId xmlns:p14="http://schemas.microsoft.com/office/powerpoint/2010/main" val="84957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r>
              <a:rPr lang="ja-JP" altLang="en-US"/>
              <a:t>2008/6/25</a:t>
            </a:r>
            <a:endParaRPr lang="en-US" altLang="ja-JP"/>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175F800-5C19-4448-AAD1-670529045296}" type="slidenum">
              <a:rPr lang="en-US" altLang="ja-JP" smtClean="0"/>
              <a:pPr/>
              <a:t>‹#›</a:t>
            </a:fld>
            <a:endParaRPr lang="en-US" altLang="ja-JP"/>
          </a:p>
        </p:txBody>
      </p:sp>
    </p:spTree>
    <p:extLst>
      <p:ext uri="{BB962C8B-B14F-4D97-AF65-F5344CB8AC3E}">
        <p14:creationId xmlns:p14="http://schemas.microsoft.com/office/powerpoint/2010/main" val="1247143738"/>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ved=0ahUKEwinz_nY_5zQAhVCgbwKHeOZAJMQjRwIBw&amp;url=https://www.ezairyu.mofa.go.jp/tabireg/&amp;psig=AFQjCNFOZd2ZhUwh5V_qdbPk5DrGRgRS2A&amp;ust=147882637511472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www.anzen.mofa.go.jp/" TargetMode="External"/><Relationship Id="rId7"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jica.go.jp/ninkoku/index.html" TargetMode="External"/><Relationship Id="rId5" Type="http://schemas.openxmlformats.org/officeDocument/2006/relationships/hyperlink" Target="http://www.mofa.go.jp/mofaj/toko/medi/index.html" TargetMode="External"/><Relationship Id="rId4" Type="http://schemas.openxmlformats.org/officeDocument/2006/relationships/hyperlink" Target="http://www.forth.go.j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nzen.mofa.go.jp/video/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836712"/>
            <a:ext cx="8568952" cy="1295400"/>
          </a:xfrm>
        </p:spPr>
        <p:txBody>
          <a:bodyPr>
            <a:normAutofit/>
          </a:bodyPr>
          <a:lstStyle/>
          <a:p>
            <a:pPr algn="ctr"/>
            <a:r>
              <a:rPr lang="ja-JP" altLang="en-US" dirty="0">
                <a:ea typeface="ＭＳ Ｐゴシック" panose="020B0600070205080204" pitchFamily="50" charset="-128"/>
              </a:rPr>
              <a:t>海外渡航のための安全対策</a:t>
            </a:r>
            <a:br>
              <a:rPr lang="ja-JP" altLang="en-US" dirty="0">
                <a:ea typeface="ＭＳ Ｐゴシック" panose="020B0600070205080204" pitchFamily="50" charset="-128"/>
              </a:rPr>
            </a:br>
            <a:endParaRPr lang="en-US" altLang="ja-JP" sz="2400" dirty="0">
              <a:ea typeface="ＭＳ Ｐゴシック" panose="020B0600070205080204" pitchFamily="50" charset="-128"/>
            </a:endParaRPr>
          </a:p>
        </p:txBody>
      </p:sp>
      <p:sp>
        <p:nvSpPr>
          <p:cNvPr id="3075" name="Rectangle 3"/>
          <p:cNvSpPr>
            <a:spLocks noGrp="1" noChangeArrowheads="1"/>
          </p:cNvSpPr>
          <p:nvPr>
            <p:ph type="subTitle" idx="1"/>
          </p:nvPr>
        </p:nvSpPr>
        <p:spPr>
          <a:xfrm>
            <a:off x="6943036" y="2996510"/>
            <a:ext cx="2093460" cy="864096"/>
          </a:xfrm>
          <a:ln>
            <a:solidFill>
              <a:schemeClr val="tx1"/>
            </a:solidFill>
            <a:miter lim="800000"/>
            <a:headEnd/>
            <a:tailEnd/>
          </a:ln>
        </p:spPr>
        <p:txBody>
          <a:bodyPr>
            <a:normAutofit fontScale="92500"/>
          </a:bodyPr>
          <a:lstStyle/>
          <a:p>
            <a:pPr algn="ctr"/>
            <a:r>
              <a:rPr lang="ja-JP" altLang="en-US" dirty="0">
                <a:ea typeface="ＭＳ Ｐゴシック" panose="020B0600070205080204" pitchFamily="50" charset="-128"/>
              </a:rPr>
              <a:t>三重大学</a:t>
            </a:r>
          </a:p>
          <a:p>
            <a:pPr algn="ctr"/>
            <a:r>
              <a:rPr lang="en-US" altLang="ja-JP" dirty="0">
                <a:ea typeface="ＭＳ Ｐゴシック" panose="020B0600070205080204" pitchFamily="50" charset="-128"/>
              </a:rPr>
              <a:t>【</a:t>
            </a:r>
            <a:r>
              <a:rPr lang="ja-JP" altLang="en-US" dirty="0">
                <a:ea typeface="ＭＳ Ｐゴシック" panose="020B0600070205080204" pitchFamily="50" charset="-128"/>
              </a:rPr>
              <a:t>国際交流チーム</a:t>
            </a:r>
            <a:r>
              <a:rPr lang="en-US" altLang="ja-JP" dirty="0">
                <a:ea typeface="ＭＳ Ｐゴシック" panose="020B0600070205080204" pitchFamily="50" charset="-128"/>
              </a:rPr>
              <a:t>】</a:t>
            </a:r>
            <a:endParaRPr lang="ja-JP" altLang="en-US" dirty="0">
              <a:ea typeface="ＭＳ Ｐゴシック" panose="020B0600070205080204" pitchFamily="50" charset="-128"/>
            </a:endParaRPr>
          </a:p>
        </p:txBody>
      </p:sp>
      <p:sp>
        <p:nvSpPr>
          <p:cNvPr id="3076" name="Rectangle 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3A4C3BBC-BFE0-4202-A2AE-5ACEE8874955}" type="slidenum">
              <a:rPr lang="en-US" altLang="ja-JP" sz="1200">
                <a:solidFill>
                  <a:schemeClr val="tx2"/>
                </a:solidFill>
              </a:rPr>
              <a:pPr eaLnBrk="1" hangingPunct="1"/>
              <a:t>1</a:t>
            </a:fld>
            <a:endParaRPr lang="en-US" altLang="ja-JP" sz="1200" dirty="0">
              <a:solidFill>
                <a:schemeClr val="tx2"/>
              </a:solidFill>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093296"/>
            <a:ext cx="2016224" cy="52979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4535813"/>
            <a:ext cx="3131840" cy="2087274"/>
          </a:xfrm>
          <a:prstGeom prst="rect">
            <a:avLst/>
          </a:prstGeom>
        </p:spPr>
      </p:pic>
      <p:sp>
        <p:nvSpPr>
          <p:cNvPr id="7" name="Rectangle 3"/>
          <p:cNvSpPr txBox="1">
            <a:spLocks noChangeArrowheads="1"/>
          </p:cNvSpPr>
          <p:nvPr/>
        </p:nvSpPr>
        <p:spPr>
          <a:xfrm>
            <a:off x="172108" y="2344010"/>
            <a:ext cx="6632140" cy="1877078"/>
          </a:xfrm>
          <a:prstGeom prst="rect">
            <a:avLst/>
          </a:prstGeom>
          <a:ln>
            <a:noFill/>
            <a:miter lim="800000"/>
            <a:headEnd/>
            <a:tailEnd/>
          </a:ln>
        </p:spPr>
        <p:txBody>
          <a:bodyPr vert="horz" lIns="91440" tIns="45720" rIns="91440" bIns="45720" rtlCol="0">
            <a:normAutofit fontScale="70000" lnSpcReduction="20000"/>
          </a:bodyPr>
          <a:lstStyle>
            <a:lvl1pPr marL="0" indent="0" algn="r"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fontAlgn="auto">
              <a:spcAft>
                <a:spcPts val="0"/>
              </a:spcAft>
            </a:pPr>
            <a:endParaRPr lang="en-US" altLang="ja-JP" dirty="0">
              <a:ea typeface="ＭＳ Ｐゴシック" panose="020B0600070205080204" pitchFamily="50" charset="-128"/>
            </a:endParaRPr>
          </a:p>
          <a:p>
            <a:pPr algn="l" fontAlgn="auto">
              <a:spcAft>
                <a:spcPts val="0"/>
              </a:spcAft>
            </a:pPr>
            <a:r>
              <a:rPr lang="ja-JP" altLang="en-US" dirty="0">
                <a:latin typeface="+mn-ea"/>
              </a:rPr>
              <a:t>連絡先</a:t>
            </a:r>
            <a:r>
              <a:rPr lang="en-US" altLang="ja-JP" dirty="0">
                <a:latin typeface="+mn-ea"/>
              </a:rPr>
              <a:t>:</a:t>
            </a:r>
            <a:r>
              <a:rPr lang="ja-JP" altLang="en-US" dirty="0">
                <a:latin typeface="+mn-ea"/>
              </a:rPr>
              <a:t>三重大学　</a:t>
            </a:r>
            <a:r>
              <a:rPr lang="en-US" altLang="ja-JP" dirty="0">
                <a:latin typeface="+mn-ea"/>
              </a:rPr>
              <a:t>【</a:t>
            </a:r>
            <a:r>
              <a:rPr lang="ja-JP" altLang="en-US" dirty="0">
                <a:latin typeface="+mn-ea"/>
              </a:rPr>
              <a:t>国際交流チーム</a:t>
            </a:r>
            <a:r>
              <a:rPr lang="en-US" altLang="ja-JP" dirty="0">
                <a:latin typeface="+mn-ea"/>
              </a:rPr>
              <a:t>】</a:t>
            </a:r>
          </a:p>
          <a:p>
            <a:pPr algn="l" fontAlgn="auto">
              <a:spcAft>
                <a:spcPts val="0"/>
              </a:spcAft>
            </a:pPr>
            <a:r>
              <a:rPr lang="ja-JP" altLang="en-US" dirty="0">
                <a:latin typeface="+mn-ea"/>
              </a:rPr>
              <a:t>　メール</a:t>
            </a:r>
            <a:r>
              <a:rPr lang="ja-JP" altLang="en-US" dirty="0">
                <a:ea typeface="ＭＳ Ｐゴシック" panose="020B0600070205080204" pitchFamily="50" charset="-128"/>
              </a:rPr>
              <a:t>　</a:t>
            </a:r>
            <a:r>
              <a:rPr lang="en-US" altLang="ja-JP" dirty="0">
                <a:latin typeface="Lucida Sans Unicode" panose="020B0602030504020204" pitchFamily="34" charset="0"/>
                <a:cs typeface="Lucida Sans Unicode" panose="020B0602030504020204" pitchFamily="34" charset="0"/>
              </a:rPr>
              <a:t>ryugaku@ab.mie-u.ac.jp</a:t>
            </a:r>
            <a:endParaRPr lang="en-US" altLang="ja-JP" dirty="0">
              <a:ea typeface="ＭＳ Ｐゴシック" panose="020B0600070205080204" pitchFamily="50" charset="-128"/>
            </a:endParaRPr>
          </a:p>
          <a:p>
            <a:pPr algn="l" fontAlgn="auto">
              <a:spcAft>
                <a:spcPts val="0"/>
              </a:spcAft>
            </a:pPr>
            <a:r>
              <a:rPr lang="en-US" altLang="ja-JP" dirty="0">
                <a:latin typeface="Lucida Sans Unicode" panose="020B0602030504020204" pitchFamily="34" charset="0"/>
                <a:ea typeface="ＭＳ Ｐゴシック" panose="020B0600070205080204" pitchFamily="50" charset="-128"/>
                <a:cs typeface="Lucida Sans Unicode" panose="020B0602030504020204" pitchFamily="34" charset="0"/>
              </a:rPr>
              <a:t>Contact Information: International Affairs Division, Mie University, JAPAN</a:t>
            </a:r>
          </a:p>
          <a:p>
            <a:pPr algn="l" fontAlgn="auto">
              <a:spcAft>
                <a:spcPts val="0"/>
              </a:spcAft>
            </a:pPr>
            <a:r>
              <a:rPr lang="ja-JP" altLang="en-US" dirty="0">
                <a:latin typeface="Lucida Sans Unicode" panose="020B0602030504020204" pitchFamily="34" charset="0"/>
                <a:ea typeface="ＭＳ Ｐゴシック" panose="020B0600070205080204" pitchFamily="50" charset="-128"/>
                <a:cs typeface="Lucida Sans Unicode" panose="020B0602030504020204" pitchFamily="34" charset="0"/>
              </a:rPr>
              <a:t>　</a:t>
            </a:r>
            <a:r>
              <a:rPr lang="en-US" altLang="ja-JP" dirty="0">
                <a:latin typeface="Lucida Sans Unicode" panose="020B0602030504020204" pitchFamily="34" charset="0"/>
                <a:ea typeface="ＭＳ Ｐゴシック" panose="020B0600070205080204" pitchFamily="50" charset="-128"/>
                <a:cs typeface="Lucida Sans Unicode" panose="020B0602030504020204" pitchFamily="34" charset="0"/>
              </a:rPr>
              <a:t>Mail: ryugaku@ab.mie-u.ac.jp</a:t>
            </a:r>
          </a:p>
          <a:p>
            <a:pPr algn="l" fontAlgn="auto">
              <a:spcAft>
                <a:spcPts val="0"/>
              </a:spcAft>
            </a:pPr>
            <a:r>
              <a:rPr lang="en-US" altLang="ja-JP" dirty="0">
                <a:ea typeface="ＭＳ Ｐゴシック" panose="020B0600070205080204" pitchFamily="50" charset="-128"/>
              </a:rPr>
              <a:t> </a:t>
            </a:r>
            <a:endParaRPr lang="ja-JP" altLang="en-US" dirty="0">
              <a:ea typeface="ＭＳ Ｐゴシック" panose="020B060007020508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（３／１０）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10</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027612837"/>
              </p:ext>
            </p:extLst>
          </p:nvPr>
        </p:nvGraphicFramePr>
        <p:xfrm>
          <a:off x="107504" y="638260"/>
          <a:ext cx="8898769" cy="6066135"/>
        </p:xfrm>
        <a:graphic>
          <a:graphicData uri="http://schemas.openxmlformats.org/drawingml/2006/table">
            <a:tbl>
              <a:tblPr/>
              <a:tblGrid>
                <a:gridCol w="100811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gridCol w="1769977">
                  <a:extLst>
                    <a:ext uri="{9D8B030D-6E8A-4147-A177-3AD203B41FA5}">
                      <a16:colId xmlns:a16="http://schemas.microsoft.com/office/drawing/2014/main" val="20002"/>
                    </a:ext>
                  </a:extLst>
                </a:gridCol>
              </a:tblGrid>
              <a:tr h="27491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発生年月日</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101718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2007.11.25</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タイ北部の観光地スコータイのワットサパーンヒンで、女性が首を切られ死亡しているのを発見。 強盗し性的な暴行。被害者の到着から約</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分後に貸し自転車で到着した日本人男性が犯人として浮上。未解決事件。</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大阪市港区の劇団員女性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52233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2007. 9.27</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ミャンマーの最大都市ヤンゴン中心部で、反政府デモを鎮圧しようとした治安部隊が群衆に向かって発砲、死亡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カメラマン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2007. 7.18</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ブラジル・サンパウロ市南部で発生した航空機事故で死亡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ブラジル国籍の日系人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4168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2007.01.20</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米カリフォルニア州のアンザボレゴ砂漠で遺体が浅く埋められた状態で発見</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52233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2006.12.05</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フィリピンのマニラ首都圏南方にあるカビテ州イムスで強盗に射殺され死亡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52233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2006.11.02</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モンゴルの首都の自宅の浴室でボランティア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歳邦人が強盗殺人事件で死亡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52233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2006.10.17</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ローマ中心部を走る地下鉄駅で、停車中の列車に後続の列車が追突</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日本人乗客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2006.10.17</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トルコ中部コンヤ近郊で、日本人観光客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人の乗ったバスが横転</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日本人乗客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2006. 8.27</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ジョージア州アトランタ行きのコムエアー</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5191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便が離陸直後に墜落</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日系企業駐在員の夫婦</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2005.10. 9</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パキスタン北部で、マグニチュード</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の地震、死亡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日本人父子</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2005.10. 2</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インドネシア・バリ島で起きた爆弾テロ事件で死亡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男性観光客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2005. 9. 3</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アフガニスタン郊外で発見、</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発ずつ銃撃を受け、射殺</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中学教諭男女</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2005. 8.19</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ジンバブエのサファリパークで、ライオンにかまれ死亡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観光客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r h="27491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2005. 1.23</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ニュージーランド北島南西部の遊泳禁止区域で遊泳中に水死</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男性学生</a:t>
                      </a: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106" marR="8106" marT="810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8144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（２／１０）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11</a:t>
            </a:fld>
            <a:endParaRPr lang="en-US" altLang="ja-JP"/>
          </a:p>
        </p:txBody>
      </p:sp>
      <p:graphicFrame>
        <p:nvGraphicFramePr>
          <p:cNvPr id="3" name="表 2"/>
          <p:cNvGraphicFramePr>
            <a:graphicFrameLocks noGrp="1"/>
          </p:cNvGraphicFramePr>
          <p:nvPr>
            <p:extLst>
              <p:ext uri="{D42A27DB-BD31-4B8C-83A1-F6EECF244321}">
                <p14:modId xmlns:p14="http://schemas.microsoft.com/office/powerpoint/2010/main" val="318302246"/>
              </p:ext>
            </p:extLst>
          </p:nvPr>
        </p:nvGraphicFramePr>
        <p:xfrm>
          <a:off x="107504" y="652603"/>
          <a:ext cx="8928992" cy="6102086"/>
        </p:xfrm>
        <a:graphic>
          <a:graphicData uri="http://schemas.openxmlformats.org/drawingml/2006/table">
            <a:tbl>
              <a:tblPr/>
              <a:tblGrid>
                <a:gridCol w="100811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294109">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2004.12.26</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インドネシア・スマトラ島沖地震と津波の被害</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邦人死者</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566336">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2004.10.31</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イスラム過激派武装組織の人質されていた観光客が首を切断され発見</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観光客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566336">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2002. 5. 8</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北京発大連行きの中国北方航空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MD82 </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旅客機（乗客</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人、乗員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人）墜落</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日本人乗客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47944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2001. 2. 9</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ハワイ沖で愛媛県の宇和島水産高校の実習船「</a:t>
                      </a:r>
                      <a:r>
                        <a:rPr lang="ja-JP" altLang="en-US"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え</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ひめ丸」 と米海軍原子力力潜水艦「グリーンビル」衝突</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不明者</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566336">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2001. 1.14</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モンゴル西部で国連機関がチャーターしたヘリコプターが墜落</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NHK</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記者とカメラマンを含む</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2000.11.11</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オーストリアでケーブルカー火災</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2000.10.31</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台湾の航空機事故</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2000. 6.21</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グルジアのケーブルカー事故</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人重軽傷</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2000. 5.26</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ヨルダンで車衝突</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シニア海外ボランティア</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2000. 5.16</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米ホノルル郊外で車衝突</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観光客</a:t>
                      </a:r>
                      <a:r>
                        <a:rPr lang="en-US" altLang="zh-TW"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人死傷</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2000. 4.29</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中米グアテマラ北西部で団体旅行者が住民に襲われる</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2000. 4.23</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スペイン北東部で乗用車横転</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留学中の女性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2000. 3.27</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メキシコ沖で生態学調査のゴムボートが転覆</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人不明</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2000. 1.25</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中国雲南省でバス事故</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留学生</a:t>
                      </a: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4"/>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1999.12.29</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タイ中部でワゴン車が横転</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観光中の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5"/>
                  </a:ext>
                </a:extLst>
              </a:tr>
              <a:tr h="294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1999. 7.24</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フィジーでプロペラ機墜落</a:t>
                      </a: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100" b="0" i="0" u="none" strike="noStrike" dirty="0">
                          <a:solidFill>
                            <a:srgbClr val="000000"/>
                          </a:solidFill>
                          <a:effectLst/>
                          <a:latin typeface="ＭＳ Ｐゴシック" panose="020B0600070205080204" pitchFamily="50" charset="-128"/>
                          <a:ea typeface="+mn-ea"/>
                        </a:rPr>
                        <a:t>国際協力事業団の専門家</a:t>
                      </a:r>
                      <a:r>
                        <a:rPr lang="en-US" altLang="ja-JP" sz="1100" b="0" i="0" u="none" strike="noStrike" dirty="0">
                          <a:solidFill>
                            <a:srgbClr val="000000"/>
                          </a:solidFill>
                          <a:effectLst/>
                          <a:latin typeface="ＭＳ Ｐゴシック" panose="020B0600070205080204" pitchFamily="50" charset="-128"/>
                          <a:ea typeface="+mn-ea"/>
                        </a:rPr>
                        <a:t>1</a:t>
                      </a:r>
                      <a:r>
                        <a:rPr lang="ja-JP" altLang="en-US" sz="1100" b="0" i="0" u="none" strike="noStrike" dirty="0">
                          <a:solidFill>
                            <a:srgbClr val="000000"/>
                          </a:solidFill>
                          <a:effectLst/>
                          <a:latin typeface="ＭＳ Ｐゴシック" panose="020B0600070205080204" pitchFamily="50" charset="-128"/>
                          <a:ea typeface="+mn-ea"/>
                        </a:rPr>
                        <a:t>人死亡</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938" marR="8938" marT="89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11962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（１／１０）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12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577302051"/>
              </p:ext>
            </p:extLst>
          </p:nvPr>
        </p:nvGraphicFramePr>
        <p:xfrm>
          <a:off x="98973" y="629816"/>
          <a:ext cx="8898771" cy="3945586"/>
        </p:xfrm>
        <a:graphic>
          <a:graphicData uri="http://schemas.openxmlformats.org/drawingml/2006/table">
            <a:tbl>
              <a:tblPr/>
              <a:tblGrid>
                <a:gridCol w="1152128">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769979">
                  <a:extLst>
                    <a:ext uri="{9D8B030D-6E8A-4147-A177-3AD203B41FA5}">
                      <a16:colId xmlns:a16="http://schemas.microsoft.com/office/drawing/2014/main" val="20002"/>
                    </a:ext>
                  </a:extLst>
                </a:gridCol>
              </a:tblGrid>
              <a:tr h="233027">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1048263">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2011.9</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韓国を訪れていた兵庫県出身の</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歳の日本人女子大学生が、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月上旬から行方不明となっている。女性の姿が最後に確認されたのは、ソウル駅から歩いて</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分ほどにあるホテル。繁華街・明洞</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ミョンドン</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からも</a:t>
                      </a:r>
                      <a:r>
                        <a:rPr lang="ja-JP" altLang="en-US"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ほど</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近く、日本人観光客の人気が高いホテル。</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その後、韓国の地方にある居酒屋で、女子大学生名義のクレジットカードが使われた形跡が分かった。</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女子大生（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79208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2008.12.28</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韓国を訪問した棚橋</a:t>
                      </a:r>
                      <a:r>
                        <a:rPr lang="ja-JP" altLang="en-US"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えり</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子氏は注文津（チュムンジン）で灯台写真とリュ・シウォンの写真など</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枚の写真を </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送った後で行方不明になった。</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神奈川県の主婦</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(58)</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68218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2008.11</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水原（スウォン）近所で主婦（</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）が行方不明になり更に軍浦（クンポ）で女子大生（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）が行方不明。</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主婦（</a:t>
                      </a:r>
                      <a:r>
                        <a:rPr lang="en-US" altLang="zh-TW" sz="11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）、女子大生（</a:t>
                      </a:r>
                      <a:r>
                        <a:rPr lang="en-US" altLang="zh-TW"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119002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1991.3</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三重大卒業。考古学専攻。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月</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日夜、慶州ユースホステルにチェックインし、翌朝</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時に荷物を置いたまま外出し、その後消息不明。現地、慶州警察署で捜索。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1991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月から</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月の間に数回無言電話。正確な日付は不明だが、午後から夕方にかけてがほとんど。受話器を取ると人の息、生活音も聞こえず受話器を置くまで一言も話さない。</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大沢由美（</a:t>
                      </a: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）三重大学研究生</a:t>
                      </a:r>
                    </a:p>
                  </a:txBody>
                  <a:tcPr marL="6308" marR="6308" marT="630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3174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5871" y="321244"/>
            <a:ext cx="4597400" cy="12192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主な事前準備</a:t>
            </a:r>
            <a:r>
              <a:rPr lang="en-US" altLang="ja-JP" dirty="0">
                <a:ea typeface="ＭＳ Ｐゴシック" panose="020B0600070205080204" pitchFamily="50" charset="-128"/>
              </a:rPr>
              <a:t>】</a:t>
            </a:r>
          </a:p>
        </p:txBody>
      </p:sp>
      <p:sp>
        <p:nvSpPr>
          <p:cNvPr id="4099" name="Rectangle 3"/>
          <p:cNvSpPr>
            <a:spLocks noGrp="1" noChangeArrowheads="1"/>
          </p:cNvSpPr>
          <p:nvPr>
            <p:ph idx="1"/>
          </p:nvPr>
        </p:nvSpPr>
        <p:spPr>
          <a:xfrm>
            <a:off x="345871" y="1484784"/>
            <a:ext cx="8392759" cy="5161806"/>
          </a:xfrm>
        </p:spPr>
        <p:txBody>
          <a:bodyPr>
            <a:normAutofit/>
          </a:bodyPr>
          <a:lstStyle/>
          <a:p>
            <a:pPr>
              <a:lnSpc>
                <a:spcPct val="90000"/>
              </a:lnSpc>
            </a:pPr>
            <a:r>
              <a:rPr lang="ja-JP" altLang="en-US" sz="2800" dirty="0">
                <a:ea typeface="ＭＳ Ｐゴシック" panose="020B0600070205080204" pitchFamily="50" charset="-128"/>
              </a:rPr>
              <a:t>自己管理</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考え方の整理／頭の切り替え</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心身の健康をチェック／体調管理</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現地情報の収集、インプット</a:t>
            </a:r>
          </a:p>
          <a:p>
            <a:pPr>
              <a:lnSpc>
                <a:spcPct val="90000"/>
              </a:lnSpc>
            </a:pPr>
            <a:r>
              <a:rPr lang="ja-JP" altLang="en-US" sz="2800" dirty="0">
                <a:ea typeface="ＭＳ Ｐゴシック" panose="020B0600070205080204" pitchFamily="50" charset="-128"/>
              </a:rPr>
              <a:t>持ち物</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必需品は忘れず、荷物は最低限に！</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荷物、お金、書類、情報の分散化</a:t>
            </a:r>
          </a:p>
          <a:p>
            <a:pPr>
              <a:lnSpc>
                <a:spcPct val="90000"/>
              </a:lnSpc>
            </a:pPr>
            <a:r>
              <a:rPr lang="ja-JP" altLang="en-US" sz="2800" dirty="0">
                <a:ea typeface="ＭＳ Ｐゴシック" panose="020B0600070205080204" pitchFamily="50" charset="-128"/>
              </a:rPr>
              <a:t>医薬品</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日本の薬を使用する。</a:t>
            </a: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日本と異なる量、許認可成分</a:t>
            </a:r>
            <a:r>
              <a:rPr lang="en-US" altLang="ja-JP" sz="2400" dirty="0">
                <a:ea typeface="ＭＳ Ｐゴシック" panose="020B0600070205080204" pitchFamily="50" charset="-128"/>
              </a:rPr>
              <a:t>…)</a:t>
            </a:r>
            <a:endParaRPr lang="ja-JP" altLang="en-US" sz="2400" dirty="0">
              <a:ea typeface="ＭＳ Ｐゴシック" panose="020B0600070205080204" pitchFamily="50" charset="-128"/>
            </a:endParaRPr>
          </a:p>
          <a:p>
            <a:pPr>
              <a:lnSpc>
                <a:spcPct val="90000"/>
              </a:lnSpc>
            </a:pPr>
            <a:r>
              <a:rPr lang="ja-JP" altLang="en-US" sz="2800" dirty="0">
                <a:ea typeface="ＭＳ Ｐゴシック" panose="020B0600070205080204" pitchFamily="50" charset="-128"/>
              </a:rPr>
              <a:t>災害／緊急時の備え</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海外渡航保険</a:t>
            </a:r>
            <a:endParaRPr lang="en-US" altLang="ja-JP" sz="2400" dirty="0">
              <a:ea typeface="ＭＳ Ｐゴシック" panose="020B0600070205080204" pitchFamily="50" charset="-128"/>
            </a:endParaRP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連絡先／ルート</a:t>
            </a:r>
          </a:p>
          <a:p>
            <a:pPr>
              <a:lnSpc>
                <a:spcPct val="90000"/>
              </a:lnSpc>
              <a:buFontTx/>
              <a:buNone/>
            </a:pPr>
            <a:endParaRPr lang="en-US" altLang="ja-JP" sz="2800" dirty="0">
              <a:ea typeface="ＭＳ Ｐゴシック" panose="020B0600070205080204" pitchFamily="50" charset="-128"/>
            </a:endParaRPr>
          </a:p>
        </p:txBody>
      </p:sp>
      <p:sp>
        <p:nvSpPr>
          <p:cNvPr id="410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B37DA862-D227-4498-9F00-5B52B58B08EF}" type="slidenum">
              <a:rPr lang="en-US" altLang="ja-JP" sz="1200">
                <a:solidFill>
                  <a:schemeClr val="tx2"/>
                </a:solidFill>
              </a:rPr>
              <a:pPr eaLnBrk="1" hangingPunct="1"/>
              <a:t>13</a:t>
            </a:fld>
            <a:endParaRPr lang="en-US" altLang="ja-JP" sz="1200">
              <a:solidFill>
                <a:schemeClr val="tx2"/>
              </a:solidFill>
            </a:endParaRPr>
          </a:p>
        </p:txBody>
      </p:sp>
      <p:pic>
        <p:nvPicPr>
          <p:cNvPr id="4101" name="Picture 14" descr="BD0568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420888"/>
            <a:ext cx="1828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0362" y="797990"/>
            <a:ext cx="8229600" cy="11430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体調管理は万全に！</a:t>
            </a:r>
            <a:r>
              <a:rPr lang="en-US" altLang="ja-JP" dirty="0">
                <a:ea typeface="ＭＳ Ｐゴシック" panose="020B0600070205080204" pitchFamily="50" charset="-128"/>
              </a:rPr>
              <a:t>】</a:t>
            </a:r>
            <a:endParaRPr lang="ja-JP" altLang="en-US" dirty="0">
              <a:ea typeface="ＭＳ Ｐゴシック" panose="020B0600070205080204" pitchFamily="50" charset="-128"/>
            </a:endParaRPr>
          </a:p>
        </p:txBody>
      </p:sp>
      <p:sp>
        <p:nvSpPr>
          <p:cNvPr id="5123" name="Rectangle 3"/>
          <p:cNvSpPr>
            <a:spLocks noGrp="1" noChangeArrowheads="1"/>
          </p:cNvSpPr>
          <p:nvPr>
            <p:ph idx="1"/>
          </p:nvPr>
        </p:nvSpPr>
        <p:spPr>
          <a:xfrm>
            <a:off x="589070" y="2060848"/>
            <a:ext cx="7620000" cy="4648200"/>
          </a:xfrm>
        </p:spPr>
        <p:txBody>
          <a:bodyPr>
            <a:normAutofit/>
          </a:bodyPr>
          <a:lstStyle/>
          <a:p>
            <a:r>
              <a:rPr lang="ja-JP" altLang="en-US" sz="2800" dirty="0">
                <a:ea typeface="ＭＳ Ｐゴシック" panose="020B0600070205080204" pitchFamily="50" charset="-128"/>
              </a:rPr>
              <a:t>渡航前に健康診断！</a:t>
            </a:r>
          </a:p>
          <a:p>
            <a:r>
              <a:rPr lang="ja-JP" altLang="en-US" sz="2800" dirty="0">
                <a:ea typeface="ＭＳ Ｐゴシック" panose="020B0600070205080204" pitchFamily="50" charset="-128"/>
              </a:rPr>
              <a:t>必要に応じて予防接種！</a:t>
            </a:r>
          </a:p>
          <a:p>
            <a:r>
              <a:rPr lang="ja-JP" altLang="en-US" sz="2800" dirty="0">
                <a:ea typeface="ＭＳ Ｐゴシック" panose="020B0600070205080204" pitchFamily="50" charset="-128"/>
              </a:rPr>
              <a:t>医薬品は日本から持参（特に持病がある人）</a:t>
            </a:r>
          </a:p>
          <a:p>
            <a:r>
              <a:rPr lang="ja-JP" altLang="en-US" sz="2800" dirty="0">
                <a:ea typeface="ＭＳ Ｐゴシック" panose="020B0600070205080204" pitchFamily="50" charset="-128"/>
              </a:rPr>
              <a:t>虫歯がある人は渡航前に治療</a:t>
            </a:r>
          </a:p>
          <a:p>
            <a:r>
              <a:rPr lang="ja-JP" altLang="en-US" sz="2800" dirty="0">
                <a:ea typeface="ＭＳ Ｐゴシック" panose="020B0600070205080204" pitchFamily="50" charset="-128"/>
              </a:rPr>
              <a:t>現地での健康管理</a:t>
            </a:r>
          </a:p>
          <a:p>
            <a:pPr lvl="1">
              <a:buFont typeface="Wingdings" panose="05000000000000000000" pitchFamily="2" charset="2"/>
              <a:buChar char="Ø"/>
            </a:pPr>
            <a:r>
              <a:rPr lang="ja-JP" altLang="en-US" sz="2400" dirty="0">
                <a:ea typeface="ＭＳ Ｐゴシック" panose="020B0600070205080204" pitchFamily="50" charset="-128"/>
              </a:rPr>
              <a:t>いつも</a:t>
            </a: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日本</a:t>
            </a: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と違う生活パターン</a:t>
            </a: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夜更かし等</a:t>
            </a:r>
            <a:r>
              <a:rPr lang="en-US" altLang="ja-JP" sz="2400" dirty="0">
                <a:ea typeface="ＭＳ Ｐゴシック" panose="020B0600070205080204" pitchFamily="50" charset="-128"/>
              </a:rPr>
              <a:t>)</a:t>
            </a:r>
          </a:p>
          <a:p>
            <a:pPr lvl="1">
              <a:buFont typeface="Wingdings" panose="05000000000000000000" pitchFamily="2" charset="2"/>
              <a:buChar char="Ø"/>
            </a:pPr>
            <a:r>
              <a:rPr lang="ja-JP" altLang="en-US" sz="2400" dirty="0">
                <a:ea typeface="ＭＳ Ｐゴシック" panose="020B0600070205080204" pitchFamily="50" charset="-128"/>
              </a:rPr>
              <a:t>水、生もの、香辛料、アルコール</a:t>
            </a:r>
            <a:r>
              <a:rPr lang="en-US" altLang="ja-JP" sz="2400" dirty="0">
                <a:ea typeface="ＭＳ Ｐゴシック" panose="020B0600070205080204" pitchFamily="50" charset="-128"/>
              </a:rPr>
              <a:t>…</a:t>
            </a:r>
          </a:p>
          <a:p>
            <a:pPr lvl="1">
              <a:buFont typeface="Wingdings" panose="05000000000000000000" pitchFamily="2" charset="2"/>
              <a:buChar char="Ø"/>
            </a:pPr>
            <a:r>
              <a:rPr lang="ja-JP" altLang="en-US" sz="2400" dirty="0">
                <a:ea typeface="ＭＳ Ｐゴシック" panose="020B0600070205080204" pitchFamily="50" charset="-128"/>
              </a:rPr>
              <a:t>怪我に注意！</a:t>
            </a:r>
          </a:p>
          <a:p>
            <a:r>
              <a:rPr lang="ja-JP" altLang="en-US" sz="2800" dirty="0">
                <a:ea typeface="ＭＳ Ｐゴシック" panose="020B0600070205080204" pitchFamily="50" charset="-128"/>
              </a:rPr>
              <a:t>調子が悪くなったら無理をしない</a:t>
            </a:r>
          </a:p>
        </p:txBody>
      </p:sp>
      <p:sp>
        <p:nvSpPr>
          <p:cNvPr id="512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7AB2D9D6-2674-4FEF-B37F-2AF59EEA30D8}" type="slidenum">
              <a:rPr lang="en-US" altLang="ja-JP" sz="1200">
                <a:solidFill>
                  <a:schemeClr val="tx2"/>
                </a:solidFill>
              </a:rPr>
              <a:pPr eaLnBrk="1" hangingPunct="1"/>
              <a:t>14</a:t>
            </a:fld>
            <a:endParaRPr lang="en-US" altLang="ja-JP" sz="1200" dirty="0">
              <a:solidFill>
                <a:schemeClr val="tx2"/>
              </a:solidFill>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3247156"/>
            <a:ext cx="1066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j01963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607" y="5085184"/>
            <a:ext cx="1414463"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641665"/>
            <a:ext cx="9144000"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荷物、持ち物、服装の注意点！</a:t>
            </a:r>
            <a:r>
              <a:rPr lang="en-US" altLang="ja-JP" dirty="0"/>
              <a:t>】</a:t>
            </a:r>
            <a:endParaRPr lang="ja-JP" altLang="en-US" dirty="0">
              <a:ea typeface="ＭＳ Ｐゴシック" panose="020B0600070205080204" pitchFamily="50" charset="-128"/>
            </a:endParaRPr>
          </a:p>
        </p:txBody>
      </p:sp>
      <p:sp>
        <p:nvSpPr>
          <p:cNvPr id="6147" name="Rectangle 3"/>
          <p:cNvSpPr>
            <a:spLocks noGrp="1" noChangeArrowheads="1"/>
          </p:cNvSpPr>
          <p:nvPr>
            <p:ph idx="1"/>
          </p:nvPr>
        </p:nvSpPr>
        <p:spPr>
          <a:xfrm>
            <a:off x="551384" y="2155610"/>
            <a:ext cx="7620000" cy="4648200"/>
          </a:xfrm>
        </p:spPr>
        <p:txBody>
          <a:bodyPr>
            <a:normAutofit/>
          </a:bodyPr>
          <a:lstStyle/>
          <a:p>
            <a:pPr>
              <a:lnSpc>
                <a:spcPct val="90000"/>
              </a:lnSpc>
            </a:pPr>
            <a:r>
              <a:rPr lang="ja-JP" altLang="en-US" sz="2800" dirty="0">
                <a:ea typeface="ＭＳ Ｐゴシック" panose="020B0600070205080204" pitchFamily="50" charset="-128"/>
              </a:rPr>
              <a:t>ファッションより安全を重視！</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アクセサリー（ネックレス、指輪）</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携帯電話、携帯プレイヤー、カメラ</a:t>
            </a:r>
            <a:r>
              <a:rPr lang="en-US" altLang="ja-JP" sz="2400" dirty="0">
                <a:ea typeface="ＭＳ Ｐゴシック" panose="020B0600070205080204" pitchFamily="50" charset="-128"/>
              </a:rPr>
              <a:t>…</a:t>
            </a:r>
          </a:p>
          <a:p>
            <a:pPr>
              <a:lnSpc>
                <a:spcPct val="90000"/>
              </a:lnSpc>
            </a:pPr>
            <a:r>
              <a:rPr lang="ja-JP" altLang="en-US" sz="2800" dirty="0">
                <a:ea typeface="ＭＳ Ｐゴシック" panose="020B0600070205080204" pitchFamily="50" charset="-128"/>
              </a:rPr>
              <a:t>出来るだけ身軽に</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必要なもの以外は持ち歩かない</a:t>
            </a:r>
          </a:p>
          <a:p>
            <a:pPr>
              <a:lnSpc>
                <a:spcPct val="90000"/>
              </a:lnSpc>
            </a:pPr>
            <a:r>
              <a:rPr lang="ja-JP" altLang="en-US" sz="2800" dirty="0">
                <a:ea typeface="ＭＳ Ｐゴシック" panose="020B0600070205080204" pitchFamily="50" charset="-128"/>
              </a:rPr>
              <a:t>貴重品は肌身離さず</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ショルダーバック</a:t>
            </a: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要注意！</a:t>
            </a:r>
            <a:r>
              <a:rPr lang="en-US" altLang="ja-JP" sz="2400" dirty="0">
                <a:ea typeface="ＭＳ Ｐゴシック" panose="020B0600070205080204" pitchFamily="50" charset="-128"/>
              </a:rPr>
              <a:t>)</a:t>
            </a:r>
            <a:r>
              <a:rPr lang="ja-JP" altLang="en-US" sz="2400" dirty="0" err="1">
                <a:ea typeface="ＭＳ Ｐゴシック" panose="020B0600070205080204" pitchFamily="50" charset="-128"/>
              </a:rPr>
              <a:t>、</a:t>
            </a:r>
            <a:r>
              <a:rPr lang="ja-JP" altLang="en-US" sz="2400" dirty="0">
                <a:ea typeface="ＭＳ Ｐゴシック" panose="020B0600070205080204" pitchFamily="50" charset="-128"/>
              </a:rPr>
              <a:t>ウエストポーチ</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人前で財布を出さない</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お金ポケットなどに分散、必要以上に持たない</a:t>
            </a:r>
          </a:p>
          <a:p>
            <a:pPr>
              <a:lnSpc>
                <a:spcPct val="90000"/>
              </a:lnSpc>
            </a:pPr>
            <a:r>
              <a:rPr lang="ja-JP" altLang="en-US" sz="2800" dirty="0">
                <a:ea typeface="ＭＳ Ｐゴシック" panose="020B0600070205080204" pitchFamily="50" charset="-128"/>
              </a:rPr>
              <a:t>道路側に持たない</a:t>
            </a:r>
          </a:p>
        </p:txBody>
      </p:sp>
      <p:sp>
        <p:nvSpPr>
          <p:cNvPr id="614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7A3A7F52-0255-499D-BF1C-D372C169BA68}" type="slidenum">
              <a:rPr lang="en-US" altLang="ja-JP" sz="1200">
                <a:solidFill>
                  <a:schemeClr val="tx2"/>
                </a:solidFill>
              </a:rPr>
              <a:pPr eaLnBrk="1" hangingPunct="1"/>
              <a:t>15</a:t>
            </a:fld>
            <a:endParaRPr lang="en-US" altLang="ja-JP" sz="1200">
              <a:solidFill>
                <a:schemeClr val="tx2"/>
              </a:solidFill>
            </a:endParaRPr>
          </a:p>
        </p:txBody>
      </p:sp>
      <p:pic>
        <p:nvPicPr>
          <p:cNvPr id="6149" name="Picture 6" descr="C:\Program Files\Microsoft Office\Clipart\standard\stddir1\BD0489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797152"/>
            <a:ext cx="1676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C:\Program Files\Microsoft Office\Clipart\standard\stddir2\EN00297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123" y="2492896"/>
            <a:ext cx="14938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1637" y="753228"/>
            <a:ext cx="8229600" cy="11430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現地の法律・宗教・習慣を知る</a:t>
            </a:r>
            <a:r>
              <a:rPr lang="en-US" altLang="ja-JP" dirty="0"/>
              <a:t>】</a:t>
            </a:r>
            <a:endParaRPr lang="ja-JP" altLang="en-US" dirty="0">
              <a:ea typeface="ＭＳ Ｐゴシック" panose="020B0600070205080204" pitchFamily="50" charset="-128"/>
            </a:endParaRPr>
          </a:p>
        </p:txBody>
      </p:sp>
      <p:sp>
        <p:nvSpPr>
          <p:cNvPr id="7171" name="Rectangle 3"/>
          <p:cNvSpPr>
            <a:spLocks noGrp="1" noChangeArrowheads="1"/>
          </p:cNvSpPr>
          <p:nvPr>
            <p:ph idx="1"/>
          </p:nvPr>
        </p:nvSpPr>
        <p:spPr>
          <a:xfrm>
            <a:off x="467244" y="2060848"/>
            <a:ext cx="7992938" cy="5029200"/>
          </a:xfrm>
        </p:spPr>
        <p:txBody>
          <a:bodyPr>
            <a:normAutofit/>
          </a:bodyPr>
          <a:lstStyle/>
          <a:p>
            <a:pPr>
              <a:lnSpc>
                <a:spcPct val="90000"/>
              </a:lnSpc>
            </a:pPr>
            <a:r>
              <a:rPr lang="ja-JP" altLang="en-US" dirty="0">
                <a:ea typeface="ＭＳ Ｐゴシック" panose="020B0600070205080204" pitchFamily="50" charset="-128"/>
              </a:rPr>
              <a:t>日本の常識　　　現地では非常識？ </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酒、たばこ、ガム、ドラッグ</a:t>
            </a:r>
            <a:r>
              <a:rPr lang="en-US" altLang="ja-JP" sz="2400" dirty="0">
                <a:ea typeface="ＭＳ Ｐゴシック" panose="020B0600070205080204" pitchFamily="50" charset="-128"/>
              </a:rPr>
              <a:t>…</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子供の頭をなでる</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派手な服装や何気ない手足の動作（左手・足の裏）</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簡易な服装で寺院などを訪問する</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観光地、展示物、観光客等の写真を無断で撮影する</a:t>
            </a:r>
          </a:p>
          <a:p>
            <a:pPr>
              <a:lnSpc>
                <a:spcPct val="90000"/>
              </a:lnSpc>
              <a:buFontTx/>
              <a:buNone/>
            </a:pPr>
            <a:r>
              <a:rPr lang="ja-JP" altLang="en-US" sz="2400" dirty="0">
                <a:ea typeface="ＭＳ Ｐゴシック" panose="020B0600070205080204" pitchFamily="50" charset="-128"/>
              </a:rPr>
              <a:t>　　　　　　　　　：</a:t>
            </a:r>
          </a:p>
          <a:p>
            <a:pPr>
              <a:lnSpc>
                <a:spcPct val="90000"/>
              </a:lnSpc>
              <a:buFontTx/>
              <a:buNone/>
            </a:pPr>
            <a:r>
              <a:rPr lang="ja-JP" altLang="en-US" sz="2800" b="1" dirty="0">
                <a:ea typeface="ＭＳ Ｐゴシック" panose="020B0600070205080204" pitchFamily="50" charset="-128"/>
              </a:rPr>
              <a:t>　</a:t>
            </a:r>
            <a:r>
              <a:rPr lang="ja-JP" altLang="en-US" sz="2800" b="1" dirty="0">
                <a:solidFill>
                  <a:srgbClr val="FFFF00"/>
                </a:solidFill>
                <a:ea typeface="ＭＳ Ｐゴシック" panose="020B0600070205080204" pitchFamily="50" charset="-128"/>
              </a:rPr>
              <a:t>・特に、宗教上のマナー違反は大問題になりかねないので要注意！</a:t>
            </a:r>
          </a:p>
          <a:p>
            <a:pPr>
              <a:lnSpc>
                <a:spcPct val="90000"/>
              </a:lnSpc>
              <a:buFontTx/>
              <a:buNone/>
            </a:pPr>
            <a:r>
              <a:rPr lang="ja-JP" altLang="en-US" sz="2800" b="1" dirty="0">
                <a:solidFill>
                  <a:srgbClr val="FFFF00"/>
                </a:solidFill>
                <a:ea typeface="ＭＳ Ｐゴシック" panose="020B0600070205080204" pitchFamily="50" charset="-128"/>
              </a:rPr>
              <a:t>　・何気ない会話（のはず）が、重大な案件に発展することもある！</a:t>
            </a:r>
          </a:p>
        </p:txBody>
      </p:sp>
      <p:sp>
        <p:nvSpPr>
          <p:cNvPr id="717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970B23DA-9DA2-478F-8069-294DFF706E12}" type="slidenum">
              <a:rPr lang="en-US" altLang="ja-JP" sz="1200">
                <a:solidFill>
                  <a:schemeClr val="tx2"/>
                </a:solidFill>
              </a:rPr>
              <a:pPr eaLnBrk="1" hangingPunct="1"/>
              <a:t>16</a:t>
            </a:fld>
            <a:endParaRPr lang="en-US" altLang="ja-JP" sz="1200">
              <a:solidFill>
                <a:schemeClr val="tx2"/>
              </a:solidFill>
            </a:endParaRPr>
          </a:p>
        </p:txBody>
      </p:sp>
      <p:pic>
        <p:nvPicPr>
          <p:cNvPr id="7173" name="Picture 15" descr="BD2129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132856"/>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608781"/>
            <a:ext cx="7380312"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ケーススタディ　１　（窃盗）</a:t>
            </a:r>
            <a:r>
              <a:rPr lang="en-US" altLang="ja-JP" dirty="0"/>
              <a:t>】</a:t>
            </a:r>
            <a:endParaRPr lang="ja-JP" altLang="en-US" dirty="0">
              <a:ea typeface="ＭＳ Ｐゴシック" panose="020B0600070205080204" pitchFamily="50" charset="-128"/>
            </a:endParaRPr>
          </a:p>
        </p:txBody>
      </p:sp>
      <p:sp>
        <p:nvSpPr>
          <p:cNvPr id="8195" name="Rectangle 3"/>
          <p:cNvSpPr>
            <a:spLocks noGrp="1" noChangeArrowheads="1"/>
          </p:cNvSpPr>
          <p:nvPr>
            <p:ph idx="1"/>
          </p:nvPr>
        </p:nvSpPr>
        <p:spPr>
          <a:xfrm>
            <a:off x="539552" y="2132856"/>
            <a:ext cx="8001000" cy="4400079"/>
          </a:xfrm>
        </p:spPr>
        <p:txBody>
          <a:bodyPr>
            <a:normAutofit/>
          </a:bodyPr>
          <a:lstStyle/>
          <a:p>
            <a:pPr>
              <a:lnSpc>
                <a:spcPct val="90000"/>
              </a:lnSpc>
            </a:pPr>
            <a:r>
              <a:rPr lang="ja-JP" altLang="en-US" sz="3600" dirty="0">
                <a:ea typeface="ＭＳ Ｐゴシック" panose="020B0600070205080204" pitchFamily="50" charset="-128"/>
              </a:rPr>
              <a:t>スリ</a:t>
            </a:r>
            <a:r>
              <a:rPr lang="ja-JP" altLang="en-US" sz="2800" dirty="0">
                <a:ea typeface="ＭＳ Ｐゴシック" panose="020B0600070205080204" pitchFamily="50" charset="-128"/>
              </a:rPr>
              <a:t>（路上で，乗り物の中で，ショッピング中に）</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盗まれやすいところに貴重品を入れない</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金品は分けて持つ</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人混み、人との接触には要注意！　</a:t>
            </a:r>
          </a:p>
          <a:p>
            <a:pPr>
              <a:lnSpc>
                <a:spcPct val="90000"/>
              </a:lnSpc>
            </a:pPr>
            <a:r>
              <a:rPr lang="ja-JP" altLang="en-US" sz="3600" dirty="0">
                <a:ea typeface="ＭＳ Ｐゴシック" panose="020B0600070205080204" pitchFamily="50" charset="-128"/>
              </a:rPr>
              <a:t>置き引き</a:t>
            </a:r>
            <a:r>
              <a:rPr lang="ja-JP" altLang="en-US" sz="2800" dirty="0">
                <a:ea typeface="ＭＳ Ｐゴシック" panose="020B0600070205080204" pitchFamily="50" charset="-128"/>
              </a:rPr>
              <a:t>（空港，ホテルのロビー</a:t>
            </a:r>
            <a:r>
              <a:rPr lang="en-US" altLang="ja-JP" sz="2800" dirty="0">
                <a:ea typeface="ＭＳ Ｐゴシック" panose="020B0600070205080204" pitchFamily="50" charset="-128"/>
              </a:rPr>
              <a:t>…</a:t>
            </a:r>
            <a:r>
              <a:rPr lang="ja-JP" altLang="en-US" sz="2800" dirty="0">
                <a:ea typeface="ＭＳ Ｐゴシック" panose="020B0600070205080204" pitchFamily="50" charset="-128"/>
              </a:rPr>
              <a:t>）</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鞄は必ず手からはなさず、体につけるように置く</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荷物から目を離さない</a:t>
            </a:r>
          </a:p>
          <a:p>
            <a:pPr>
              <a:lnSpc>
                <a:spcPct val="90000"/>
              </a:lnSpc>
            </a:pPr>
            <a:r>
              <a:rPr lang="ja-JP" altLang="en-US" sz="3600" dirty="0">
                <a:ea typeface="ＭＳ Ｐゴシック" panose="020B0600070205080204" pitchFamily="50" charset="-128"/>
              </a:rPr>
              <a:t>引ったくり</a:t>
            </a:r>
            <a:r>
              <a:rPr lang="ja-JP" altLang="en-US" sz="2800" dirty="0">
                <a:ea typeface="ＭＳ Ｐゴシック" panose="020B0600070205080204" pitchFamily="50" charset="-128"/>
              </a:rPr>
              <a:t>（路上で，乗り物で）</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道路側に荷物を持たない</a:t>
            </a:r>
          </a:p>
          <a:p>
            <a:pPr>
              <a:lnSpc>
                <a:spcPct val="90000"/>
              </a:lnSpc>
              <a:buFontTx/>
              <a:buNone/>
            </a:pPr>
            <a:endParaRPr lang="ja-JP" altLang="en-US" sz="3600" dirty="0">
              <a:ea typeface="ＭＳ Ｐゴシック" panose="020B0600070205080204" pitchFamily="50" charset="-128"/>
            </a:endParaRPr>
          </a:p>
          <a:p>
            <a:pPr>
              <a:lnSpc>
                <a:spcPct val="90000"/>
              </a:lnSpc>
              <a:buFontTx/>
              <a:buNone/>
            </a:pPr>
            <a:endParaRPr lang="en-US" altLang="ja-JP" dirty="0">
              <a:ea typeface="ＭＳ Ｐゴシック" panose="020B0600070205080204" pitchFamily="50" charset="-128"/>
            </a:endParaRPr>
          </a:p>
        </p:txBody>
      </p:sp>
      <p:sp>
        <p:nvSpPr>
          <p:cNvPr id="819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80FB878A-25C6-467F-B1C5-B1222D65A916}" type="slidenum">
              <a:rPr lang="en-US" altLang="ja-JP" sz="1200">
                <a:solidFill>
                  <a:schemeClr val="tx2"/>
                </a:solidFill>
              </a:rPr>
              <a:pPr eaLnBrk="1" hangingPunct="1"/>
              <a:t>17</a:t>
            </a:fld>
            <a:endParaRPr lang="en-US" altLang="ja-JP" sz="1200">
              <a:solidFill>
                <a:schemeClr val="tx2"/>
              </a:solidFill>
            </a:endParaRPr>
          </a:p>
        </p:txBody>
      </p:sp>
      <p:pic>
        <p:nvPicPr>
          <p:cNvPr id="8197" name="Picture 4" descr="tr0023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870" y="4869160"/>
            <a:ext cx="17716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552" y="727122"/>
            <a:ext cx="6047903" cy="11430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ケーススタディ　２　（詐欺）</a:t>
            </a:r>
            <a:r>
              <a:rPr lang="en-US" altLang="ja-JP" dirty="0"/>
              <a:t>】</a:t>
            </a:r>
            <a:endParaRPr lang="ja-JP" altLang="en-US" dirty="0">
              <a:ea typeface="ＭＳ Ｐゴシック" panose="020B0600070205080204" pitchFamily="50" charset="-128"/>
            </a:endParaRPr>
          </a:p>
        </p:txBody>
      </p:sp>
      <p:sp>
        <p:nvSpPr>
          <p:cNvPr id="9219" name="Rectangle 3"/>
          <p:cNvSpPr>
            <a:spLocks noGrp="1" noChangeArrowheads="1"/>
          </p:cNvSpPr>
          <p:nvPr>
            <p:ph idx="1"/>
          </p:nvPr>
        </p:nvSpPr>
        <p:spPr>
          <a:xfrm>
            <a:off x="539552" y="2295613"/>
            <a:ext cx="7620000" cy="4114800"/>
          </a:xfrm>
        </p:spPr>
        <p:txBody>
          <a:bodyPr>
            <a:normAutofit fontScale="92500" lnSpcReduction="10000"/>
          </a:bodyPr>
          <a:lstStyle/>
          <a:p>
            <a:pPr>
              <a:lnSpc>
                <a:spcPct val="90000"/>
              </a:lnSpc>
            </a:pPr>
            <a:r>
              <a:rPr lang="ja-JP" altLang="en-US" dirty="0">
                <a:ea typeface="ＭＳ Ｐゴシック" panose="020B0600070205080204" pitchFamily="50" charset="-128"/>
              </a:rPr>
              <a:t>いかさま賭博</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親しげに近づいてきて家に招きトランプ等で大金を巻き上げる</a:t>
            </a:r>
          </a:p>
          <a:p>
            <a:pPr>
              <a:lnSpc>
                <a:spcPct val="90000"/>
              </a:lnSpc>
            </a:pPr>
            <a:r>
              <a:rPr lang="ja-JP" altLang="en-US" dirty="0">
                <a:ea typeface="ＭＳ Ｐゴシック" panose="020B0600070205080204" pitchFamily="50" charset="-128"/>
              </a:rPr>
              <a:t>偽ガイド・偽警察</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偽のＩＤ，ネームプレートでだまし金銭を要求する</a:t>
            </a:r>
          </a:p>
          <a:p>
            <a:pPr>
              <a:lnSpc>
                <a:spcPct val="90000"/>
              </a:lnSpc>
            </a:pPr>
            <a:r>
              <a:rPr lang="ja-JP" altLang="en-US" dirty="0">
                <a:ea typeface="ＭＳ Ｐゴシック" panose="020B0600070205080204" pitchFamily="50" charset="-128"/>
              </a:rPr>
              <a:t>悪徳タクシー</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無資格タクシー（白タク）を利用し法外な料金を請求される</a:t>
            </a:r>
            <a:endParaRPr lang="en-US" altLang="ja-JP" sz="2400" dirty="0">
              <a:ea typeface="ＭＳ Ｐゴシック" panose="020B0600070205080204" pitchFamily="50" charset="-128"/>
            </a:endParaRP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郊外に連れて行かれ強盗に遭う</a:t>
            </a:r>
          </a:p>
          <a:p>
            <a:pPr>
              <a:lnSpc>
                <a:spcPct val="90000"/>
              </a:lnSpc>
            </a:pPr>
            <a:r>
              <a:rPr lang="ja-JP" altLang="en-US" dirty="0">
                <a:ea typeface="ＭＳ Ｐゴシック" panose="020B0600070205080204" pitchFamily="50" charset="-128"/>
              </a:rPr>
              <a:t>ぼったくりバー</a:t>
            </a:r>
          </a:p>
          <a:p>
            <a:pPr lvl="1">
              <a:lnSpc>
                <a:spcPct val="90000"/>
              </a:lnSpc>
              <a:buFont typeface="Wingdings" panose="05000000000000000000" pitchFamily="2" charset="2"/>
              <a:buChar char="Ø"/>
            </a:pPr>
            <a:r>
              <a:rPr lang="ja-JP" altLang="en-US" sz="2400" dirty="0">
                <a:ea typeface="ＭＳ Ｐゴシック" panose="020B0600070205080204" pitchFamily="50" charset="-128"/>
              </a:rPr>
              <a:t>親しげに声をかけカラオケ等に誘われ、</a:t>
            </a:r>
          </a:p>
          <a:p>
            <a:pPr marL="0" indent="0">
              <a:lnSpc>
                <a:spcPct val="90000"/>
              </a:lnSpc>
              <a:buNone/>
            </a:pPr>
            <a:r>
              <a:rPr lang="ja-JP" altLang="en-US" sz="2400" dirty="0">
                <a:ea typeface="ＭＳ Ｐゴシック" panose="020B0600070205080204" pitchFamily="50" charset="-128"/>
              </a:rPr>
              <a:t>　　</a:t>
            </a:r>
            <a:r>
              <a:rPr lang="en-US" altLang="ja-JP" sz="2400" dirty="0">
                <a:ea typeface="ＭＳ Ｐゴシック" panose="020B0600070205080204" pitchFamily="50" charset="-128"/>
              </a:rPr>
              <a:t>   </a:t>
            </a:r>
            <a:r>
              <a:rPr lang="ja-JP" altLang="en-US" sz="2400" dirty="0">
                <a:ea typeface="ＭＳ Ｐゴシック" panose="020B0600070205080204" pitchFamily="50" charset="-128"/>
              </a:rPr>
              <a:t>法外な料金を請求される</a:t>
            </a:r>
          </a:p>
        </p:txBody>
      </p:sp>
      <p:sp>
        <p:nvSpPr>
          <p:cNvPr id="922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01F13FD4-421D-45D8-A5E6-6B62875BA7DD}" type="slidenum">
              <a:rPr lang="en-US" altLang="ja-JP" sz="1200">
                <a:solidFill>
                  <a:schemeClr val="tx2"/>
                </a:solidFill>
              </a:rPr>
              <a:pPr eaLnBrk="1" hangingPunct="1"/>
              <a:t>18</a:t>
            </a:fld>
            <a:endParaRPr lang="en-US" altLang="ja-JP" sz="1200">
              <a:solidFill>
                <a:schemeClr val="tx2"/>
              </a:solidFill>
            </a:endParaRPr>
          </a:p>
        </p:txBody>
      </p:sp>
      <p:pic>
        <p:nvPicPr>
          <p:cNvPr id="9221" name="Picture 4" descr="bd0489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559" y="3092693"/>
            <a:ext cx="1143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j02805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2544" y="4772422"/>
            <a:ext cx="18288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63735" y="686718"/>
            <a:ext cx="7427618"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ケーススタディ　３　（睡眠薬）</a:t>
            </a:r>
            <a:r>
              <a:rPr lang="en-US" altLang="ja-JP" dirty="0"/>
              <a:t>】</a:t>
            </a:r>
            <a:endParaRPr lang="ja-JP" altLang="en-US" dirty="0">
              <a:ea typeface="ＭＳ Ｐゴシック" panose="020B0600070205080204" pitchFamily="50" charset="-128"/>
            </a:endParaRPr>
          </a:p>
        </p:txBody>
      </p:sp>
      <p:sp>
        <p:nvSpPr>
          <p:cNvPr id="10243" name="Rectangle 3"/>
          <p:cNvSpPr>
            <a:spLocks noGrp="1" noChangeArrowheads="1"/>
          </p:cNvSpPr>
          <p:nvPr>
            <p:ph idx="1"/>
          </p:nvPr>
        </p:nvSpPr>
        <p:spPr>
          <a:xfrm>
            <a:off x="467544" y="2132856"/>
            <a:ext cx="7848872" cy="4114800"/>
          </a:xfrm>
        </p:spPr>
        <p:txBody>
          <a:bodyPr>
            <a:normAutofit/>
          </a:bodyPr>
          <a:lstStyle/>
          <a:p>
            <a:r>
              <a:rPr lang="ja-JP" altLang="en-US" sz="2800" dirty="0">
                <a:ea typeface="ＭＳ Ｐゴシック" panose="020B0600070205080204" pitchFamily="50" charset="-128"/>
              </a:rPr>
              <a:t>街角で声をかけられ睡眠薬の入った飲み物、お菓子などを勧め</a:t>
            </a:r>
            <a:r>
              <a:rPr lang="ja-JP" altLang="en-US" sz="2800" dirty="0" err="1">
                <a:ea typeface="ＭＳ Ｐゴシック" panose="020B0600070205080204" pitchFamily="50" charset="-128"/>
              </a:rPr>
              <a:t>らるままに飲</a:t>
            </a:r>
            <a:r>
              <a:rPr lang="ja-JP" altLang="en-US" sz="2800" dirty="0">
                <a:ea typeface="ＭＳ Ｐゴシック" panose="020B0600070205080204" pitchFamily="50" charset="-128"/>
              </a:rPr>
              <a:t>食し、眠っている間に、貴重品・手荷物などすべて盗まれる</a:t>
            </a:r>
            <a:endParaRPr lang="ja-JP" altLang="en-US" sz="2400" dirty="0">
              <a:ea typeface="ＭＳ Ｐゴシック" panose="020B0600070205080204" pitchFamily="50" charset="-128"/>
            </a:endParaRPr>
          </a:p>
          <a:p>
            <a:pPr lvl="1">
              <a:buFont typeface="Wingdings" panose="05000000000000000000" pitchFamily="2" charset="2"/>
              <a:buChar char="Ø"/>
            </a:pPr>
            <a:r>
              <a:rPr lang="ja-JP" altLang="en-US" sz="2400" dirty="0">
                <a:solidFill>
                  <a:srgbClr val="FFFF00"/>
                </a:solidFill>
                <a:ea typeface="ＭＳ Ｐゴシック" panose="020B0600070205080204" pitchFamily="50" charset="-128"/>
              </a:rPr>
              <a:t>不用意に現地で知り合った人から勧められた食べ物を口にしない。</a:t>
            </a:r>
          </a:p>
          <a:p>
            <a:pPr lvl="1">
              <a:buFont typeface="Wingdings" panose="05000000000000000000" pitchFamily="2" charset="2"/>
              <a:buChar char="Ø"/>
            </a:pPr>
            <a:r>
              <a:rPr lang="ja-JP" altLang="en-US" sz="2400" dirty="0">
                <a:solidFill>
                  <a:srgbClr val="FFFF00"/>
                </a:solidFill>
                <a:ea typeface="ＭＳ Ｐゴシック" panose="020B0600070205080204" pitchFamily="50" charset="-128"/>
              </a:rPr>
              <a:t>一度目を離した食べ物は食べ続けない。</a:t>
            </a:r>
          </a:p>
          <a:p>
            <a:pPr lvl="1"/>
            <a:endParaRPr lang="ja-JP" altLang="en-US" sz="2000" dirty="0">
              <a:solidFill>
                <a:srgbClr val="FFFF00"/>
              </a:solidFill>
              <a:ea typeface="ＭＳ Ｐゴシック" panose="020B0600070205080204" pitchFamily="50" charset="-128"/>
            </a:endParaRPr>
          </a:p>
          <a:p>
            <a:pPr>
              <a:buFontTx/>
              <a:buNone/>
            </a:pPr>
            <a:r>
              <a:rPr lang="ja-JP" altLang="en-US" sz="2800" dirty="0">
                <a:solidFill>
                  <a:srgbClr val="FFFF00"/>
                </a:solidFill>
                <a:ea typeface="ＭＳ Ｐゴシック" panose="020B0600070205080204" pitchFamily="50" charset="-128"/>
              </a:rPr>
              <a:t> 薬が強力で死亡するケース、後遺症が残るケースもあるので要注意！</a:t>
            </a:r>
          </a:p>
        </p:txBody>
      </p:sp>
      <p:sp>
        <p:nvSpPr>
          <p:cNvPr id="1024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DCFA96D0-886D-491A-8064-86512C6F30F2}" type="slidenum">
              <a:rPr lang="en-US" altLang="ja-JP" sz="1200">
                <a:solidFill>
                  <a:schemeClr val="tx2"/>
                </a:solidFill>
              </a:rPr>
              <a:pPr eaLnBrk="1" hangingPunct="1"/>
              <a:t>19</a:t>
            </a:fld>
            <a:endParaRPr lang="en-US" altLang="ja-JP" sz="1200">
              <a:solidFill>
                <a:schemeClr val="tx2"/>
              </a:solidFill>
            </a:endParaRPr>
          </a:p>
        </p:txBody>
      </p:sp>
      <p:pic>
        <p:nvPicPr>
          <p:cNvPr id="10245" name="Picture 5" descr="j03257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478489"/>
            <a:ext cx="1008112" cy="105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j02867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6552" y="3933056"/>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550989"/>
            <a:ext cx="1977390" cy="1293028"/>
          </a:xfrm>
        </p:spPr>
        <p:txBody>
          <a:bodyPr/>
          <a:lstStyle/>
          <a:p>
            <a:r>
              <a:rPr kumimoji="1" lang="en-US" altLang="ja-JP" dirty="0">
                <a:latin typeface="Arial Rounded MT Bold" panose="020F0704030504030204" pitchFamily="34" charset="0"/>
              </a:rPr>
              <a:t>Index</a:t>
            </a:r>
            <a:endParaRPr kumimoji="1" lang="ja-JP" altLang="en-US" dirty="0">
              <a:latin typeface="Arial Rounded MT Bold" panose="020F0704030504030204" pitchFamily="34" charset="0"/>
            </a:endParaRPr>
          </a:p>
        </p:txBody>
      </p:sp>
      <p:sp>
        <p:nvSpPr>
          <p:cNvPr id="3" name="コンテンツ プレースホルダー 2"/>
          <p:cNvSpPr>
            <a:spLocks noGrp="1"/>
          </p:cNvSpPr>
          <p:nvPr>
            <p:ph idx="1"/>
          </p:nvPr>
        </p:nvSpPr>
        <p:spPr>
          <a:xfrm>
            <a:off x="2627784" y="1844824"/>
            <a:ext cx="5481398" cy="5184576"/>
          </a:xfrm>
        </p:spPr>
        <p:txBody>
          <a:bodyPr>
            <a:normAutofit lnSpcReduction="10000"/>
          </a:bodyPr>
          <a:lstStyle/>
          <a:p>
            <a:r>
              <a:rPr kumimoji="1" lang="ja-JP" altLang="en-US" dirty="0"/>
              <a:t>実際の被害例</a:t>
            </a:r>
            <a:endParaRPr kumimoji="1" lang="en-US" altLang="ja-JP" dirty="0"/>
          </a:p>
          <a:p>
            <a:r>
              <a:rPr lang="ja-JP" altLang="en-US" dirty="0"/>
              <a:t>主な事前準備</a:t>
            </a:r>
            <a:endParaRPr lang="en-US" altLang="ja-JP" dirty="0"/>
          </a:p>
          <a:p>
            <a:r>
              <a:rPr lang="ja-JP" altLang="en-US" dirty="0"/>
              <a:t>体調管理は万全に！</a:t>
            </a:r>
            <a:endParaRPr lang="en-US" altLang="ja-JP" dirty="0"/>
          </a:p>
          <a:p>
            <a:r>
              <a:rPr lang="ja-JP" altLang="en-US" dirty="0"/>
              <a:t>荷物、持ち物、服装の注意点！</a:t>
            </a:r>
            <a:endParaRPr lang="en-US" altLang="ja-JP" dirty="0"/>
          </a:p>
          <a:p>
            <a:r>
              <a:rPr lang="ja-JP" altLang="en-US" dirty="0"/>
              <a:t>現地の法律・宗教・週間を知る</a:t>
            </a:r>
            <a:endParaRPr lang="en-US" altLang="ja-JP" dirty="0"/>
          </a:p>
          <a:p>
            <a:r>
              <a:rPr lang="ja-JP" altLang="en-US" dirty="0"/>
              <a:t>ケーススタディ</a:t>
            </a:r>
            <a:endParaRPr lang="en-US" altLang="ja-JP" dirty="0"/>
          </a:p>
          <a:p>
            <a:r>
              <a:rPr lang="ja-JP" altLang="en-US" dirty="0"/>
              <a:t>衛生管理</a:t>
            </a:r>
            <a:endParaRPr lang="en-US" altLang="ja-JP" dirty="0"/>
          </a:p>
          <a:p>
            <a:r>
              <a:rPr lang="ja-JP" altLang="en-US" dirty="0"/>
              <a:t>こんな時は</a:t>
            </a:r>
            <a:r>
              <a:rPr lang="en-US" altLang="ja-JP" dirty="0"/>
              <a:t>…</a:t>
            </a:r>
          </a:p>
          <a:p>
            <a:r>
              <a:rPr lang="ja-JP" altLang="en-US" dirty="0"/>
              <a:t>万が一に備えて</a:t>
            </a:r>
            <a:endParaRPr lang="en-US" altLang="ja-JP" dirty="0"/>
          </a:p>
          <a:p>
            <a:r>
              <a:rPr lang="ja-JP" altLang="en-US" dirty="0"/>
              <a:t>渡航先の情報収集</a:t>
            </a:r>
            <a:endParaRPr lang="en-US" altLang="ja-JP" dirty="0"/>
          </a:p>
          <a:p>
            <a:r>
              <a:rPr lang="ja-JP" altLang="en-US" dirty="0"/>
              <a:t>海外渡航「ＴＩＰＳ」</a:t>
            </a:r>
            <a:endParaRPr lang="en-US" altLang="ja-JP" dirty="0"/>
          </a:p>
          <a:p>
            <a:r>
              <a:rPr lang="ja-JP" altLang="en-US" dirty="0"/>
              <a:t>有意義な海外渡航を！</a:t>
            </a:r>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r>
              <a:rPr lang="en-US" altLang="ja-JP" sz="1200" dirty="0"/>
              <a:t>2</a:t>
            </a:r>
          </a:p>
        </p:txBody>
      </p:sp>
    </p:spTree>
    <p:extLst>
      <p:ext uri="{BB962C8B-B14F-4D97-AF65-F5344CB8AC3E}">
        <p14:creationId xmlns:p14="http://schemas.microsoft.com/office/powerpoint/2010/main" val="88853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720" y="685496"/>
            <a:ext cx="8244680"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ケーススタディ　４　（危険薬物</a:t>
            </a:r>
            <a:r>
              <a:rPr lang="en-US" altLang="ja-JP" dirty="0">
                <a:ea typeface="ＭＳ Ｐゴシック" panose="020B0600070205080204" pitchFamily="50" charset="-128"/>
              </a:rPr>
              <a:t>…</a:t>
            </a:r>
            <a:r>
              <a:rPr lang="ja-JP" altLang="en-US" dirty="0">
                <a:ea typeface="ＭＳ Ｐゴシック" panose="020B0600070205080204" pitchFamily="50" charset="-128"/>
              </a:rPr>
              <a:t>）</a:t>
            </a:r>
            <a:r>
              <a:rPr lang="en-US" altLang="ja-JP" dirty="0"/>
              <a:t>】</a:t>
            </a:r>
            <a:endParaRPr lang="ja-JP" altLang="en-US" dirty="0">
              <a:ea typeface="ＭＳ Ｐゴシック" panose="020B0600070205080204" pitchFamily="50" charset="-128"/>
            </a:endParaRPr>
          </a:p>
        </p:txBody>
      </p:sp>
      <p:sp>
        <p:nvSpPr>
          <p:cNvPr id="11267" name="Rectangle 3"/>
          <p:cNvSpPr>
            <a:spLocks noGrp="1" noChangeArrowheads="1"/>
          </p:cNvSpPr>
          <p:nvPr>
            <p:ph idx="1"/>
          </p:nvPr>
        </p:nvSpPr>
        <p:spPr>
          <a:xfrm>
            <a:off x="277782" y="2143175"/>
            <a:ext cx="8418957" cy="4114800"/>
          </a:xfrm>
        </p:spPr>
        <p:txBody>
          <a:bodyPr/>
          <a:lstStyle/>
          <a:p>
            <a:r>
              <a:rPr lang="ja-JP" altLang="en-US" dirty="0">
                <a:ea typeface="ＭＳ Ｐゴシック" panose="020B0600070205080204" pitchFamily="50" charset="-128"/>
              </a:rPr>
              <a:t>高級茶やアロマ、ハーブ、サプリメントだといって麻薬、覚醒剤を売りつけられる</a:t>
            </a:r>
            <a:endParaRPr lang="en-US" altLang="ja-JP" dirty="0">
              <a:ea typeface="ＭＳ Ｐゴシック" panose="020B0600070205080204" pitchFamily="50" charset="-128"/>
            </a:endParaRPr>
          </a:p>
          <a:p>
            <a:pPr marL="0" indent="0">
              <a:buNone/>
            </a:pPr>
            <a:r>
              <a:rPr lang="ja-JP" altLang="en-US" sz="2800" dirty="0">
                <a:solidFill>
                  <a:srgbClr val="FF0000"/>
                </a:solidFill>
                <a:ea typeface="ＭＳ Ｐゴシック" panose="020B0600070205080204" pitchFamily="50" charset="-128"/>
              </a:rPr>
              <a:t>         </a:t>
            </a:r>
            <a:r>
              <a:rPr lang="ja-JP" altLang="en-US" sz="2800" dirty="0">
                <a:solidFill>
                  <a:srgbClr val="FFFF00"/>
                </a:solidFill>
                <a:ea typeface="ＭＳ Ｐゴシック" panose="020B0600070205080204" pitchFamily="50" charset="-128"/>
              </a:rPr>
              <a:t> 「時差ボケが治る」、「フリードリンクサービス」</a:t>
            </a:r>
            <a:endParaRPr lang="en-US" altLang="ja-JP" sz="2800" dirty="0">
              <a:solidFill>
                <a:srgbClr val="FFFF00"/>
              </a:solidFill>
              <a:ea typeface="ＭＳ Ｐゴシック" panose="020B0600070205080204" pitchFamily="50" charset="-128"/>
            </a:endParaRPr>
          </a:p>
          <a:p>
            <a:pPr marL="0" indent="0">
              <a:buNone/>
            </a:pPr>
            <a:r>
              <a:rPr lang="ja-JP" altLang="en-US" sz="2800" dirty="0">
                <a:solidFill>
                  <a:srgbClr val="FFFF00"/>
                </a:solidFill>
                <a:ea typeface="ＭＳ Ｐゴシック" panose="020B0600070205080204" pitchFamily="50" charset="-128"/>
              </a:rPr>
              <a:t>　　　　 「人気のダイエットサプリ」、「皆やってる</a:t>
            </a:r>
            <a:r>
              <a:rPr lang="en-US" altLang="ja-JP" sz="2800" dirty="0">
                <a:solidFill>
                  <a:srgbClr val="FFFF00"/>
                </a:solidFill>
                <a:ea typeface="ＭＳ Ｐゴシック" panose="020B0600070205080204" pitchFamily="50" charset="-128"/>
              </a:rPr>
              <a:t>…</a:t>
            </a:r>
            <a:r>
              <a:rPr lang="ja-JP" altLang="en-US" sz="2800" dirty="0">
                <a:solidFill>
                  <a:srgbClr val="FFFF00"/>
                </a:solidFill>
                <a:ea typeface="ＭＳ Ｐゴシック" panose="020B0600070205080204" pitchFamily="50" charset="-128"/>
              </a:rPr>
              <a:t>」</a:t>
            </a:r>
          </a:p>
          <a:p>
            <a:r>
              <a:rPr lang="ja-JP" altLang="en-US" dirty="0">
                <a:ea typeface="ＭＳ Ｐゴシック" panose="020B0600070205080204" pitchFamily="50" charset="-128"/>
              </a:rPr>
              <a:t>荷物を預って渡してほしいと頼まれ、知らぬ間に麻薬の運び屋にされる</a:t>
            </a:r>
          </a:p>
          <a:p>
            <a:pPr>
              <a:buFontTx/>
              <a:buNone/>
            </a:pPr>
            <a:r>
              <a:rPr lang="ja-JP" altLang="en-US" dirty="0">
                <a:solidFill>
                  <a:srgbClr val="FFFF00"/>
                </a:solidFill>
                <a:ea typeface="ＭＳ Ｐゴシック" panose="020B0600070205080204" pitchFamily="50" charset="-128"/>
              </a:rPr>
              <a:t>          </a:t>
            </a:r>
            <a:r>
              <a:rPr lang="ja-JP" altLang="en-US" sz="2800" dirty="0">
                <a:solidFill>
                  <a:srgbClr val="FFFF00"/>
                </a:solidFill>
                <a:ea typeface="ＭＳ Ｐゴシック" panose="020B0600070205080204" pitchFamily="50" charset="-128"/>
              </a:rPr>
              <a:t>知らなかった、騙されたではすまされない。</a:t>
            </a:r>
          </a:p>
          <a:p>
            <a:pPr>
              <a:buFontTx/>
              <a:buNone/>
            </a:pPr>
            <a:r>
              <a:rPr lang="ja-JP" altLang="en-US" sz="2800" dirty="0">
                <a:solidFill>
                  <a:srgbClr val="FFFF00"/>
                </a:solidFill>
                <a:ea typeface="ＭＳ Ｐゴシック" panose="020B0600070205080204" pitchFamily="50" charset="-128"/>
              </a:rPr>
              <a:t>　　　　  現地の法律に基づき厳罰が科される。</a:t>
            </a:r>
          </a:p>
        </p:txBody>
      </p:sp>
      <p:sp>
        <p:nvSpPr>
          <p:cNvPr id="1126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1F1949E4-AA0E-4D79-81EC-85CD0F2179B8}" type="slidenum">
              <a:rPr lang="en-US" altLang="ja-JP" sz="1200">
                <a:solidFill>
                  <a:schemeClr val="tx2"/>
                </a:solidFill>
              </a:rPr>
              <a:pPr eaLnBrk="1" hangingPunct="1"/>
              <a:t>20</a:t>
            </a:fld>
            <a:endParaRPr lang="en-US" altLang="ja-JP" sz="1200">
              <a:solidFill>
                <a:schemeClr val="tx2"/>
              </a:solidFill>
            </a:endParaRPr>
          </a:p>
        </p:txBody>
      </p:sp>
      <p:pic>
        <p:nvPicPr>
          <p:cNvPr id="11269" name="Picture 4" descr="BD2129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99" y="498476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j03080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0" y="5455851"/>
            <a:ext cx="1084990" cy="99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j02286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9596" y="5365769"/>
            <a:ext cx="933804" cy="94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D2129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99" y="32280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矢印 14"/>
          <p:cNvSpPr/>
          <p:nvPr/>
        </p:nvSpPr>
        <p:spPr>
          <a:xfrm rot="19988769">
            <a:off x="6853963" y="3199171"/>
            <a:ext cx="5343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374" y="2778556"/>
            <a:ext cx="1008887" cy="672329"/>
          </a:xfrm>
          <a:prstGeom prst="rect">
            <a:avLst/>
          </a:prstGeom>
        </p:spPr>
      </p:pic>
      <p:sp>
        <p:nvSpPr>
          <p:cNvPr id="11266" name="Rectangle 2"/>
          <p:cNvSpPr>
            <a:spLocks noGrp="1" noChangeArrowheads="1"/>
          </p:cNvSpPr>
          <p:nvPr>
            <p:ph type="title"/>
          </p:nvPr>
        </p:nvSpPr>
        <p:spPr>
          <a:xfrm>
            <a:off x="302679" y="703231"/>
            <a:ext cx="7740352"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衛生管理（飲料水）</a:t>
            </a:r>
            <a:r>
              <a:rPr lang="en-US" altLang="ja-JP" dirty="0"/>
              <a:t>】</a:t>
            </a:r>
            <a:endParaRPr lang="ja-JP" altLang="en-US" dirty="0">
              <a:ea typeface="ＭＳ Ｐゴシック" panose="020B0600070205080204" pitchFamily="50" charset="-128"/>
            </a:endParaRPr>
          </a:p>
        </p:txBody>
      </p:sp>
      <p:sp>
        <p:nvSpPr>
          <p:cNvPr id="11267" name="Rectangle 3"/>
          <p:cNvSpPr>
            <a:spLocks noGrp="1" noChangeArrowheads="1"/>
          </p:cNvSpPr>
          <p:nvPr>
            <p:ph idx="1"/>
          </p:nvPr>
        </p:nvSpPr>
        <p:spPr>
          <a:xfrm>
            <a:off x="302679" y="2060848"/>
            <a:ext cx="8084426" cy="3478533"/>
          </a:xfrm>
        </p:spPr>
        <p:txBody>
          <a:bodyPr/>
          <a:lstStyle/>
          <a:p>
            <a:r>
              <a:rPr lang="ja-JP" altLang="en-US" dirty="0">
                <a:ea typeface="ＭＳ Ｐゴシック" panose="020B0600070205080204" pitchFamily="50" charset="-128"/>
              </a:rPr>
              <a:t>水には気を付けましょう！</a:t>
            </a:r>
            <a:endParaRPr lang="en-US" altLang="ja-JP" dirty="0">
              <a:ea typeface="ＭＳ Ｐゴシック" panose="020B0600070205080204" pitchFamily="50" charset="-128"/>
            </a:endParaRPr>
          </a:p>
          <a:p>
            <a:pPr lvl="1">
              <a:buFont typeface="Wingdings" panose="05000000000000000000" pitchFamily="2" charset="2"/>
              <a:buChar char="Ø"/>
            </a:pPr>
            <a:r>
              <a:rPr lang="ja-JP" altLang="en-US" dirty="0">
                <a:ea typeface="ＭＳ Ｐゴシック" panose="020B0600070205080204" pitchFamily="50" charset="-128"/>
              </a:rPr>
              <a:t>軟水（日本</a:t>
            </a:r>
            <a:r>
              <a:rPr lang="en-US" altLang="ja-JP" dirty="0">
                <a:ea typeface="ＭＳ Ｐゴシック" panose="020B0600070205080204" pitchFamily="50" charset="-128"/>
              </a:rPr>
              <a:t>)</a:t>
            </a:r>
            <a:r>
              <a:rPr lang="ja-JP" altLang="en-US" dirty="0">
                <a:ea typeface="ＭＳ Ｐゴシック" panose="020B0600070205080204" pitchFamily="50" charset="-128"/>
              </a:rPr>
              <a:t>と硬水</a:t>
            </a:r>
            <a:r>
              <a:rPr lang="en-US" altLang="ja-JP" dirty="0">
                <a:ea typeface="ＭＳ Ｐゴシック" panose="020B0600070205080204" pitchFamily="50" charset="-128"/>
              </a:rPr>
              <a:t>(</a:t>
            </a:r>
            <a:r>
              <a:rPr lang="ja-JP" altLang="en-US" dirty="0">
                <a:ea typeface="ＭＳ Ｐゴシック" panose="020B0600070205080204" pitchFamily="50" charset="-128"/>
              </a:rPr>
              <a:t>欧米</a:t>
            </a:r>
            <a:r>
              <a:rPr lang="en-US" altLang="ja-JP" dirty="0">
                <a:ea typeface="ＭＳ Ｐゴシック" panose="020B0600070205080204" pitchFamily="50" charset="-128"/>
              </a:rPr>
              <a:t>)</a:t>
            </a:r>
          </a:p>
          <a:p>
            <a:pPr lvl="1">
              <a:buFont typeface="Wingdings" panose="05000000000000000000" pitchFamily="2" charset="2"/>
              <a:buChar char="Ø"/>
            </a:pPr>
            <a:r>
              <a:rPr lang="ja-JP" altLang="en-US" dirty="0">
                <a:ea typeface="ＭＳ Ｐゴシック" panose="020B0600070205080204" pitchFamily="50" charset="-128"/>
              </a:rPr>
              <a:t>水道水（</a:t>
            </a:r>
            <a:r>
              <a:rPr lang="en-US" altLang="ja-JP" dirty="0">
                <a:ea typeface="ＭＳ Ｐゴシック" panose="020B0600070205080204" pitchFamily="50" charset="-128"/>
              </a:rPr>
              <a:t>Tap Water)</a:t>
            </a:r>
            <a:r>
              <a:rPr lang="ja-JP" altLang="en-US" dirty="0">
                <a:ea typeface="ＭＳ Ｐゴシック" panose="020B0600070205080204" pitchFamily="50" charset="-128"/>
              </a:rPr>
              <a:t>は、口にしない</a:t>
            </a:r>
            <a:endParaRPr lang="en-US" altLang="ja-JP" dirty="0">
              <a:ea typeface="ＭＳ Ｐゴシック" panose="020B0600070205080204" pitchFamily="50" charset="-128"/>
            </a:endParaRPr>
          </a:p>
          <a:p>
            <a:pPr lvl="1">
              <a:buFont typeface="Wingdings" panose="05000000000000000000" pitchFamily="2" charset="2"/>
              <a:buChar char="Ø"/>
            </a:pPr>
            <a:r>
              <a:rPr lang="ja-JP" altLang="en-US" dirty="0">
                <a:ea typeface="ＭＳ Ｐゴシック" panose="020B0600070205080204" pitchFamily="50" charset="-128"/>
              </a:rPr>
              <a:t>生サラダ、氷入りドリンク</a:t>
            </a:r>
            <a:r>
              <a:rPr lang="en-US" altLang="ja-JP" dirty="0">
                <a:ea typeface="ＭＳ Ｐゴシック" panose="020B0600070205080204" pitchFamily="50" charset="-128"/>
              </a:rPr>
              <a:t>…</a:t>
            </a:r>
          </a:p>
          <a:p>
            <a:pPr lvl="1">
              <a:buFont typeface="Wingdings" panose="05000000000000000000" pitchFamily="2" charset="2"/>
              <a:buChar char="Ø"/>
            </a:pPr>
            <a:r>
              <a:rPr lang="ja-JP" altLang="en-US" dirty="0">
                <a:ea typeface="ＭＳ Ｐゴシック" panose="020B0600070205080204" pitchFamily="50" charset="-128"/>
              </a:rPr>
              <a:t>時には水しぶきも</a:t>
            </a:r>
            <a:r>
              <a:rPr lang="en-US" altLang="ja-JP" dirty="0">
                <a:ea typeface="ＭＳ Ｐゴシック" panose="020B0600070205080204" pitchFamily="50" charset="-128"/>
              </a:rPr>
              <a:t>…</a:t>
            </a:r>
            <a:r>
              <a:rPr lang="ja-JP" altLang="en-US" dirty="0">
                <a:ea typeface="ＭＳ Ｐゴシック" panose="020B0600070205080204" pitchFamily="50" charset="-128"/>
              </a:rPr>
              <a:t>！？</a:t>
            </a:r>
            <a:endParaRPr lang="en-US" altLang="ja-JP" dirty="0">
              <a:ea typeface="ＭＳ Ｐゴシック" panose="020B0600070205080204" pitchFamily="50" charset="-128"/>
            </a:endParaRPr>
          </a:p>
          <a:p>
            <a:pPr lvl="1">
              <a:buFont typeface="Wingdings" panose="05000000000000000000" pitchFamily="2" charset="2"/>
              <a:buChar char="Ø"/>
            </a:pPr>
            <a:r>
              <a:rPr lang="ja-JP" altLang="en-US" dirty="0">
                <a:ea typeface="ＭＳ Ｐゴシック" panose="020B0600070205080204" pitchFamily="50" charset="-128"/>
              </a:rPr>
              <a:t>地域によっては細心の注意を！</a:t>
            </a:r>
            <a:endParaRPr lang="en-US" altLang="ja-JP" dirty="0">
              <a:ea typeface="ＭＳ Ｐゴシック" panose="020B0600070205080204" pitchFamily="50" charset="-128"/>
            </a:endParaRPr>
          </a:p>
          <a:p>
            <a:pPr lvl="1">
              <a:buFont typeface="Wingdings" panose="05000000000000000000" pitchFamily="2" charset="2"/>
              <a:buChar char="Ø"/>
            </a:pPr>
            <a:r>
              <a:rPr lang="ja-JP" altLang="en-US" dirty="0">
                <a:ea typeface="ＭＳ Ｐゴシック" panose="020B0600070205080204" pitchFamily="50" charset="-128"/>
              </a:rPr>
              <a:t>ミネラルウォーターの利用</a:t>
            </a:r>
            <a:endParaRPr lang="en-US" altLang="ja-JP" dirty="0">
              <a:ea typeface="ＭＳ Ｐゴシック" panose="020B0600070205080204" pitchFamily="50" charset="-128"/>
            </a:endParaRPr>
          </a:p>
          <a:p>
            <a:pPr marL="457200" lvl="1" indent="0">
              <a:buNone/>
            </a:pPr>
            <a:r>
              <a:rPr lang="ja-JP" altLang="en-US" dirty="0">
                <a:ea typeface="ＭＳ Ｐゴシック" panose="020B0600070205080204" pitchFamily="50" charset="-128"/>
              </a:rPr>
              <a:t>　　　　　　↓</a:t>
            </a:r>
            <a:endParaRPr lang="en-US" altLang="ja-JP" dirty="0">
              <a:ea typeface="ＭＳ Ｐゴシック" panose="020B0600070205080204" pitchFamily="50" charset="-128"/>
            </a:endParaRPr>
          </a:p>
          <a:p>
            <a:pPr marL="457200" lvl="1" indent="0">
              <a:buNone/>
            </a:pPr>
            <a:r>
              <a:rPr lang="ja-JP" altLang="en-US" dirty="0">
                <a:ea typeface="ＭＳ Ｐゴシック" panose="020B0600070205080204" pitchFamily="50" charset="-128"/>
              </a:rPr>
              <a:t>自然水／炭酸</a:t>
            </a:r>
            <a:r>
              <a:rPr lang="en-US" altLang="ja-JP" dirty="0">
                <a:ea typeface="ＭＳ Ｐゴシック" panose="020B0600070205080204" pitchFamily="50" charset="-128"/>
              </a:rPr>
              <a:t>(</a:t>
            </a:r>
            <a:r>
              <a:rPr lang="ja-JP" altLang="en-US" dirty="0">
                <a:ea typeface="ＭＳ Ｐゴシック" panose="020B0600070205080204" pitchFamily="50" charset="-128"/>
              </a:rPr>
              <a:t>有り／</a:t>
            </a:r>
            <a:r>
              <a:rPr lang="ja-JP" altLang="en-US" dirty="0" err="1">
                <a:ea typeface="ＭＳ Ｐゴシック" panose="020B0600070205080204" pitchFamily="50" charset="-128"/>
              </a:rPr>
              <a:t>無し</a:t>
            </a:r>
            <a:r>
              <a:rPr lang="en-US" altLang="ja-JP" dirty="0">
                <a:ea typeface="ＭＳ Ｐゴシック" panose="020B0600070205080204" pitchFamily="50" charset="-128"/>
              </a:rPr>
              <a:t>)</a:t>
            </a:r>
            <a:r>
              <a:rPr lang="ja-JP" altLang="en-US" dirty="0">
                <a:ea typeface="ＭＳ Ｐゴシック" panose="020B0600070205080204" pitchFamily="50" charset="-128"/>
              </a:rPr>
              <a:t>／味付き</a:t>
            </a:r>
            <a:r>
              <a:rPr lang="en-US" altLang="ja-JP" dirty="0">
                <a:ea typeface="ＭＳ Ｐゴシック" panose="020B0600070205080204" pitchFamily="50" charset="-128"/>
              </a:rPr>
              <a:t>…</a:t>
            </a:r>
          </a:p>
          <a:p>
            <a:pPr lvl="1">
              <a:buFont typeface="Wingdings" panose="05000000000000000000" pitchFamily="2" charset="2"/>
              <a:buChar char="Ø"/>
            </a:pPr>
            <a:endParaRPr lang="en-US" altLang="ja-JP" dirty="0">
              <a:ea typeface="ＭＳ Ｐゴシック" panose="020B0600070205080204" pitchFamily="50" charset="-128"/>
            </a:endParaRPr>
          </a:p>
        </p:txBody>
      </p:sp>
      <p:sp>
        <p:nvSpPr>
          <p:cNvPr id="1126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1F1949E4-AA0E-4D79-81EC-85CD0F2179B8}" type="slidenum">
              <a:rPr lang="en-US" altLang="ja-JP" sz="1200">
                <a:solidFill>
                  <a:schemeClr val="tx2"/>
                </a:solidFill>
              </a:rPr>
              <a:pPr eaLnBrk="1" hangingPunct="1"/>
              <a:t>21</a:t>
            </a:fld>
            <a:endParaRPr lang="en-US" altLang="ja-JP" sz="1200">
              <a:solidFill>
                <a:schemeClr val="tx2"/>
              </a:solidFill>
            </a:endParaRPr>
          </a:p>
        </p:txBody>
      </p:sp>
      <p:pic>
        <p:nvPicPr>
          <p:cNvPr id="11269" name="Picture 4" descr="BD21298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983846" y="4102439"/>
            <a:ext cx="436147" cy="43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621" y="2998859"/>
            <a:ext cx="977809" cy="977809"/>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4621" y="2181231"/>
            <a:ext cx="829287" cy="829287"/>
          </a:xfrm>
          <a:prstGeom prst="rect">
            <a:avLst/>
          </a:prstGeom>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7519" y="5227015"/>
            <a:ext cx="935848" cy="953781"/>
          </a:xfrm>
          <a:prstGeom prst="rect">
            <a:avLst/>
          </a:prstGeom>
        </p:spPr>
      </p:pic>
      <p:sp>
        <p:nvSpPr>
          <p:cNvPr id="5" name="右矢印 4"/>
          <p:cNvSpPr/>
          <p:nvPr/>
        </p:nvSpPr>
        <p:spPr>
          <a:xfrm rot="1796678">
            <a:off x="6821300" y="2628519"/>
            <a:ext cx="5343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p:cNvSpPr/>
          <p:nvPr/>
        </p:nvSpPr>
        <p:spPr>
          <a:xfrm>
            <a:off x="5397566" y="1515826"/>
            <a:ext cx="3608708" cy="3011197"/>
          </a:xfrm>
          <a:prstGeom prst="mathMultiply">
            <a:avLst>
              <a:gd name="adj1" fmla="val 11148"/>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616" y="5362666"/>
            <a:ext cx="3863889" cy="1325404"/>
          </a:xfrm>
          <a:prstGeom prst="rect">
            <a:avLst/>
          </a:prstGeom>
        </p:spPr>
      </p:pic>
      <p:sp>
        <p:nvSpPr>
          <p:cNvPr id="8" name="ドーナツ 7"/>
          <p:cNvSpPr/>
          <p:nvPr/>
        </p:nvSpPr>
        <p:spPr>
          <a:xfrm>
            <a:off x="6156786" y="4743854"/>
            <a:ext cx="2097031" cy="1944216"/>
          </a:xfrm>
          <a:prstGeom prst="donut">
            <a:avLst>
              <a:gd name="adj" fmla="val 11441"/>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55466335"/>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644572"/>
            <a:ext cx="5544616"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衛生管理（レストランで</a:t>
            </a:r>
            <a:r>
              <a:rPr lang="en-US" altLang="ja-JP" dirty="0">
                <a:ea typeface="ＭＳ Ｐゴシック" panose="020B0600070205080204" pitchFamily="50" charset="-128"/>
              </a:rPr>
              <a:t>…</a:t>
            </a:r>
            <a:r>
              <a:rPr lang="ja-JP" altLang="en-US" dirty="0">
                <a:ea typeface="ＭＳ Ｐゴシック" panose="020B0600070205080204" pitchFamily="50" charset="-128"/>
              </a:rPr>
              <a:t>）</a:t>
            </a:r>
            <a:r>
              <a:rPr lang="en-US" altLang="ja-JP" dirty="0"/>
              <a:t>】</a:t>
            </a:r>
            <a:endParaRPr lang="ja-JP" altLang="en-US" dirty="0">
              <a:ea typeface="ＭＳ Ｐゴシック" panose="020B0600070205080204" pitchFamily="50" charset="-128"/>
            </a:endParaRPr>
          </a:p>
        </p:txBody>
      </p:sp>
      <p:sp>
        <p:nvSpPr>
          <p:cNvPr id="11267" name="Rectangle 3"/>
          <p:cNvSpPr>
            <a:spLocks noGrp="1" noChangeArrowheads="1"/>
          </p:cNvSpPr>
          <p:nvPr>
            <p:ph idx="1"/>
          </p:nvPr>
        </p:nvSpPr>
        <p:spPr>
          <a:xfrm>
            <a:off x="395536" y="2112030"/>
            <a:ext cx="8084426" cy="4076090"/>
          </a:xfrm>
        </p:spPr>
        <p:txBody>
          <a:bodyPr/>
          <a:lstStyle/>
          <a:p>
            <a:r>
              <a:rPr lang="ja-JP" altLang="en-US" dirty="0">
                <a:ea typeface="ＭＳ Ｐゴシック" panose="020B0600070205080204" pitchFamily="50" charset="-128"/>
              </a:rPr>
              <a:t>例えば、中国の場合</a:t>
            </a:r>
            <a:r>
              <a:rPr lang="en-US" altLang="ja-JP" dirty="0">
                <a:ea typeface="ＭＳ Ｐゴシック" panose="020B0600070205080204" pitchFamily="50" charset="-128"/>
              </a:rPr>
              <a:t>…</a:t>
            </a:r>
          </a:p>
          <a:p>
            <a:pPr lvl="1">
              <a:buFont typeface="Wingdings" panose="05000000000000000000" pitchFamily="2" charset="2"/>
              <a:buChar char="Ø"/>
            </a:pPr>
            <a:r>
              <a:rPr lang="ja-JP" altLang="en-US" dirty="0">
                <a:solidFill>
                  <a:srgbClr val="0070C0"/>
                </a:solidFill>
                <a:ea typeface="ＭＳ Ｐゴシック" panose="020B0600070205080204" pitchFamily="50" charset="-128"/>
              </a:rPr>
              <a:t>茶碗、皿、箸が</a:t>
            </a:r>
            <a:r>
              <a:rPr lang="en-US" altLang="ja-JP" dirty="0">
                <a:solidFill>
                  <a:srgbClr val="0070C0"/>
                </a:solidFill>
                <a:ea typeface="ＭＳ Ｐゴシック" panose="020B0600070205080204" pitchFamily="50" charset="-128"/>
              </a:rPr>
              <a:t>…</a:t>
            </a:r>
          </a:p>
          <a:p>
            <a:pPr lvl="2">
              <a:buFont typeface="Wingdings" panose="05000000000000000000" pitchFamily="2" charset="2"/>
              <a:buChar char="Ø"/>
            </a:pPr>
            <a:r>
              <a:rPr lang="ja-JP" altLang="en-US" dirty="0">
                <a:ea typeface="ＭＳ Ｐゴシック" panose="020B0600070205080204" pitchFamily="50" charset="-128"/>
              </a:rPr>
              <a:t>パッキングしてある店 → ちょっと安心（でも別料金）</a:t>
            </a:r>
            <a:endParaRPr lang="en-US" altLang="ja-JP" dirty="0">
              <a:ea typeface="ＭＳ Ｐゴシック" panose="020B0600070205080204" pitchFamily="50" charset="-128"/>
            </a:endParaRPr>
          </a:p>
          <a:p>
            <a:pPr lvl="2">
              <a:buFont typeface="Wingdings" panose="05000000000000000000" pitchFamily="2" charset="2"/>
              <a:buChar char="Ø"/>
            </a:pPr>
            <a:r>
              <a:rPr lang="ja-JP" altLang="en-US" dirty="0">
                <a:solidFill>
                  <a:srgbClr val="FFFF00"/>
                </a:solidFill>
                <a:ea typeface="ＭＳ Ｐゴシック" panose="020B0600070205080204" pitchFamily="50" charset="-128"/>
              </a:rPr>
              <a:t>そのまま出てくる店 → 心配度合い「高」（でも格安）</a:t>
            </a:r>
            <a:endParaRPr lang="en-US" altLang="ja-JP" dirty="0">
              <a:solidFill>
                <a:srgbClr val="FFFF00"/>
              </a:solidFill>
              <a:ea typeface="ＭＳ Ｐゴシック" panose="020B0600070205080204" pitchFamily="50" charset="-128"/>
            </a:endParaRPr>
          </a:p>
          <a:p>
            <a:pPr lvl="1">
              <a:buFont typeface="Wingdings" panose="05000000000000000000" pitchFamily="2" charset="2"/>
              <a:buChar char="Ø"/>
            </a:pPr>
            <a:r>
              <a:rPr lang="ja-JP" altLang="en-US" dirty="0">
                <a:solidFill>
                  <a:srgbClr val="0070C0"/>
                </a:solidFill>
                <a:ea typeface="ＭＳ Ｐゴシック" panose="020B0600070205080204" pitchFamily="50" charset="-128"/>
              </a:rPr>
              <a:t>瓶ジュース（コーラとか）ビールとかが</a:t>
            </a:r>
            <a:r>
              <a:rPr lang="en-US" altLang="ja-JP" dirty="0">
                <a:solidFill>
                  <a:srgbClr val="0070C0"/>
                </a:solidFill>
                <a:ea typeface="ＭＳ Ｐゴシック" panose="020B0600070205080204" pitchFamily="50" charset="-128"/>
              </a:rPr>
              <a:t>…</a:t>
            </a:r>
          </a:p>
          <a:p>
            <a:pPr lvl="2">
              <a:buFont typeface="Wingdings" panose="05000000000000000000" pitchFamily="2" charset="2"/>
              <a:buChar char="Ø"/>
            </a:pPr>
            <a:r>
              <a:rPr lang="ja-JP" altLang="en-US" dirty="0">
                <a:ea typeface="ＭＳ Ｐゴシック" panose="020B0600070205080204" pitchFamily="50" charset="-128"/>
              </a:rPr>
              <a:t>未開栓のまま出てくる（目の前で栓を抜く） → 安心</a:t>
            </a:r>
            <a:endParaRPr lang="en-US" altLang="ja-JP" dirty="0">
              <a:ea typeface="ＭＳ Ｐゴシック" panose="020B0600070205080204" pitchFamily="50" charset="-128"/>
            </a:endParaRPr>
          </a:p>
          <a:p>
            <a:pPr lvl="2">
              <a:buFont typeface="Wingdings" panose="05000000000000000000" pitchFamily="2" charset="2"/>
              <a:buChar char="Ø"/>
            </a:pPr>
            <a:r>
              <a:rPr lang="ja-JP" altLang="en-US" dirty="0">
                <a:solidFill>
                  <a:srgbClr val="FFFF00"/>
                </a:solidFill>
                <a:ea typeface="ＭＳ Ｐゴシック" panose="020B0600070205080204" pitchFamily="50" charset="-128"/>
              </a:rPr>
              <a:t>栓が空いた状態で出てくる → 心配度合い「高」</a:t>
            </a:r>
            <a:endParaRPr lang="en-US" altLang="ja-JP" dirty="0">
              <a:solidFill>
                <a:srgbClr val="FFFF00"/>
              </a:solidFill>
              <a:ea typeface="ＭＳ Ｐゴシック" panose="020B0600070205080204" pitchFamily="50" charset="-128"/>
            </a:endParaRPr>
          </a:p>
          <a:p>
            <a:r>
              <a:rPr lang="ja-JP" altLang="en-US" dirty="0">
                <a:ea typeface="ＭＳ Ｐゴシック" panose="020B0600070205080204" pitchFamily="50" charset="-128"/>
              </a:rPr>
              <a:t>例えば、欧米の場合</a:t>
            </a:r>
            <a:r>
              <a:rPr lang="en-US" altLang="ja-JP" dirty="0">
                <a:ea typeface="ＭＳ Ｐゴシック" panose="020B0600070205080204" pitchFamily="50" charset="-128"/>
              </a:rPr>
              <a:t>…</a:t>
            </a:r>
          </a:p>
          <a:p>
            <a:pPr lvl="1">
              <a:buFont typeface="Wingdings" panose="05000000000000000000" pitchFamily="2" charset="2"/>
              <a:buChar char="Ø"/>
            </a:pPr>
            <a:r>
              <a:rPr lang="ja-JP" altLang="en-US" dirty="0">
                <a:ea typeface="ＭＳ Ｐゴシック" panose="020B0600070205080204" pitchFamily="50" charset="-128"/>
              </a:rPr>
              <a:t>量！ → そもそも多量、油、脂肪分、糖分</a:t>
            </a:r>
            <a:r>
              <a:rPr lang="en-US" altLang="ja-JP" dirty="0">
                <a:ea typeface="ＭＳ Ｐゴシック" panose="020B0600070205080204" pitchFamily="50" charset="-128"/>
              </a:rPr>
              <a:t>…</a:t>
            </a:r>
          </a:p>
          <a:p>
            <a:pPr lvl="1">
              <a:buFont typeface="Wingdings" panose="05000000000000000000" pitchFamily="2" charset="2"/>
              <a:buChar char="Ø"/>
            </a:pPr>
            <a:r>
              <a:rPr lang="ja-JP" altLang="en-US" dirty="0">
                <a:ea typeface="ＭＳ Ｐゴシック" panose="020B0600070205080204" pitchFamily="50" charset="-128"/>
              </a:rPr>
              <a:t>光る食器？！</a:t>
            </a:r>
            <a:endParaRPr lang="en-US" altLang="ja-JP" dirty="0">
              <a:ea typeface="ＭＳ Ｐゴシック" panose="020B0600070205080204" pitchFamily="50" charset="-128"/>
            </a:endParaRPr>
          </a:p>
          <a:p>
            <a:r>
              <a:rPr lang="ja-JP" altLang="en-US" dirty="0">
                <a:solidFill>
                  <a:srgbClr val="FFFF00"/>
                </a:solidFill>
                <a:ea typeface="ＭＳ Ｐゴシック" panose="020B0600070205080204" pitchFamily="50" charset="-128"/>
              </a:rPr>
              <a:t>ウェットティッシュ</a:t>
            </a:r>
            <a:r>
              <a:rPr lang="en-US" altLang="ja-JP" dirty="0">
                <a:solidFill>
                  <a:srgbClr val="FFFF00"/>
                </a:solidFill>
                <a:ea typeface="ＭＳ Ｐゴシック" panose="020B0600070205080204" pitchFamily="50" charset="-128"/>
              </a:rPr>
              <a:t>(</a:t>
            </a:r>
            <a:r>
              <a:rPr lang="ja-JP" altLang="en-US" dirty="0">
                <a:solidFill>
                  <a:srgbClr val="FFFF00"/>
                </a:solidFill>
                <a:ea typeface="ＭＳ Ｐゴシック" panose="020B0600070205080204" pitchFamily="50" charset="-128"/>
              </a:rPr>
              <a:t>無香料推奨</a:t>
            </a:r>
            <a:r>
              <a:rPr lang="en-US" altLang="ja-JP" dirty="0">
                <a:solidFill>
                  <a:srgbClr val="FFFF00"/>
                </a:solidFill>
                <a:ea typeface="ＭＳ Ｐゴシック" panose="020B0600070205080204" pitchFamily="50" charset="-128"/>
              </a:rPr>
              <a:t>)</a:t>
            </a:r>
            <a:r>
              <a:rPr lang="ja-JP" altLang="en-US" dirty="0">
                <a:solidFill>
                  <a:srgbClr val="FFFF00"/>
                </a:solidFill>
                <a:ea typeface="ＭＳ Ｐゴシック" panose="020B0600070205080204" pitchFamily="50" charset="-128"/>
              </a:rPr>
              <a:t>を持ち歩きましょう！</a:t>
            </a:r>
            <a:endParaRPr lang="en-US" altLang="ja-JP" dirty="0">
              <a:solidFill>
                <a:srgbClr val="FFFF00"/>
              </a:solidFill>
              <a:ea typeface="ＭＳ Ｐゴシック" panose="020B0600070205080204" pitchFamily="50" charset="-128"/>
            </a:endParaRPr>
          </a:p>
        </p:txBody>
      </p:sp>
      <p:sp>
        <p:nvSpPr>
          <p:cNvPr id="1126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1F1949E4-AA0E-4D79-81EC-85CD0F2179B8}" type="slidenum">
              <a:rPr lang="en-US" altLang="ja-JP" sz="1200">
                <a:solidFill>
                  <a:schemeClr val="tx2"/>
                </a:solidFill>
              </a:rPr>
              <a:pPr eaLnBrk="1" hangingPunct="1"/>
              <a:t>22</a:t>
            </a:fld>
            <a:endParaRPr lang="en-US" altLang="ja-JP" sz="1200" dirty="0">
              <a:solidFill>
                <a:schemeClr val="tx2"/>
              </a:solidFill>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091" y="3836201"/>
            <a:ext cx="1011560" cy="101156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533" y="4725144"/>
            <a:ext cx="1123338" cy="811800"/>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062" y="2348880"/>
            <a:ext cx="2491558" cy="1401501"/>
          </a:xfrm>
          <a:prstGeom prst="rect">
            <a:avLst/>
          </a:prstGeom>
        </p:spPr>
      </p:pic>
    </p:spTree>
    <p:extLst>
      <p:ext uri="{BB962C8B-B14F-4D97-AF65-F5344CB8AC3E}">
        <p14:creationId xmlns:p14="http://schemas.microsoft.com/office/powerpoint/2010/main" val="1094124117"/>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395536" y="644572"/>
            <a:ext cx="5363617"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こんな時は「どうする？」</a:t>
            </a:r>
            <a:r>
              <a:rPr lang="en-US" altLang="ja-JP" dirty="0"/>
              <a:t>】</a:t>
            </a:r>
            <a:endParaRPr lang="ja-JP" altLang="en-US" dirty="0">
              <a:ea typeface="ＭＳ Ｐゴシック" panose="020B0600070205080204" pitchFamily="50" charset="-128"/>
            </a:endParaRPr>
          </a:p>
        </p:txBody>
      </p:sp>
      <p:sp>
        <p:nvSpPr>
          <p:cNvPr id="14339" name="Rectangle 1027"/>
          <p:cNvSpPr>
            <a:spLocks noGrp="1" noChangeArrowheads="1"/>
          </p:cNvSpPr>
          <p:nvPr>
            <p:ph idx="1"/>
          </p:nvPr>
        </p:nvSpPr>
        <p:spPr>
          <a:xfrm>
            <a:off x="683568" y="2204864"/>
            <a:ext cx="8077200" cy="4114800"/>
          </a:xfrm>
        </p:spPr>
        <p:txBody>
          <a:bodyPr/>
          <a:lstStyle/>
          <a:p>
            <a:pPr marL="0" indent="0">
              <a:buNone/>
            </a:pPr>
            <a:r>
              <a:rPr lang="en-US" altLang="ja-JP" dirty="0">
                <a:ea typeface="ＭＳ Ｐゴシック" panose="020B0600070205080204" pitchFamily="50" charset="-128"/>
              </a:rPr>
              <a:t>Q1.</a:t>
            </a:r>
            <a:r>
              <a:rPr lang="ja-JP" altLang="en-US" dirty="0">
                <a:ea typeface="ＭＳ Ｐゴシック" panose="020B0600070205080204" pitchFamily="50" charset="-128"/>
              </a:rPr>
              <a:t>デモ、暴動など</a:t>
            </a:r>
            <a:r>
              <a:rPr lang="en-US" altLang="ja-JP" dirty="0">
                <a:ea typeface="ＭＳ Ｐゴシック" panose="020B0600070205080204" pitchFamily="50" charset="-128"/>
              </a:rPr>
              <a:t>”</a:t>
            </a:r>
            <a:r>
              <a:rPr lang="ja-JP" altLang="en-US" dirty="0">
                <a:ea typeface="ＭＳ Ｐゴシック" panose="020B0600070205080204" pitchFamily="50" charset="-128"/>
              </a:rPr>
              <a:t>騒動</a:t>
            </a:r>
            <a:r>
              <a:rPr lang="en-US" altLang="ja-JP" dirty="0">
                <a:ea typeface="ＭＳ Ｐゴシック" panose="020B0600070205080204" pitchFamily="50" charset="-128"/>
              </a:rPr>
              <a:t>”</a:t>
            </a:r>
            <a:r>
              <a:rPr lang="ja-JP" altLang="en-US" dirty="0">
                <a:ea typeface="ＭＳ Ｐゴシック" panose="020B0600070205080204" pitchFamily="50" charset="-128"/>
              </a:rPr>
              <a:t>に出くわしたら</a:t>
            </a:r>
            <a:r>
              <a:rPr lang="en-US" altLang="ja-JP" dirty="0">
                <a:ea typeface="ＭＳ Ｐゴシック" panose="020B0600070205080204" pitchFamily="50" charset="-128"/>
              </a:rPr>
              <a:t>…</a:t>
            </a:r>
          </a:p>
          <a:p>
            <a:pPr marL="0" indent="0">
              <a:buNone/>
            </a:pPr>
            <a:r>
              <a:rPr lang="en-US" altLang="ja-JP" dirty="0">
                <a:ea typeface="ＭＳ Ｐゴシック" panose="020B0600070205080204" pitchFamily="50" charset="-128"/>
              </a:rPr>
              <a:t>Q2.</a:t>
            </a:r>
            <a:r>
              <a:rPr lang="ja-JP" altLang="en-US" dirty="0">
                <a:ea typeface="ＭＳ Ｐゴシック" panose="020B0600070205080204" pitchFamily="50" charset="-128"/>
              </a:rPr>
              <a:t>体に不調を感じたら</a:t>
            </a:r>
            <a:r>
              <a:rPr lang="en-US" altLang="ja-JP" dirty="0">
                <a:ea typeface="ＭＳ Ｐゴシック" panose="020B0600070205080204" pitchFamily="50" charset="-128"/>
              </a:rPr>
              <a:t>…</a:t>
            </a:r>
          </a:p>
          <a:p>
            <a:pPr marL="0" indent="0">
              <a:buNone/>
            </a:pPr>
            <a:r>
              <a:rPr lang="en-US" altLang="ja-JP" dirty="0">
                <a:ea typeface="ＭＳ Ｐゴシック" panose="020B0600070205080204" pitchFamily="50" charset="-128"/>
              </a:rPr>
              <a:t>Q3.</a:t>
            </a:r>
            <a:r>
              <a:rPr lang="ja-JP" altLang="en-US" dirty="0">
                <a:ea typeface="ＭＳ Ｐゴシック" panose="020B0600070205080204" pitchFamily="50" charset="-128"/>
              </a:rPr>
              <a:t>休日などに遠出するときには</a:t>
            </a:r>
            <a:r>
              <a:rPr lang="en-US" altLang="ja-JP" dirty="0">
                <a:ea typeface="ＭＳ Ｐゴシック" panose="020B0600070205080204" pitchFamily="50" charset="-128"/>
              </a:rPr>
              <a:t>…</a:t>
            </a:r>
          </a:p>
          <a:p>
            <a:pPr marL="0" indent="0">
              <a:buNone/>
            </a:pPr>
            <a:r>
              <a:rPr lang="en-US" altLang="ja-JP" dirty="0">
                <a:ea typeface="ＭＳ Ｐゴシック" panose="020B0600070205080204" pitchFamily="50" charset="-128"/>
              </a:rPr>
              <a:t>Q4.</a:t>
            </a:r>
            <a:r>
              <a:rPr lang="ja-JP" altLang="en-US" dirty="0">
                <a:ea typeface="ＭＳ Ｐゴシック" panose="020B0600070205080204" pitchFamily="50" charset="-128"/>
              </a:rPr>
              <a:t>知らない人に親しげに話しかけられたら</a:t>
            </a:r>
            <a:r>
              <a:rPr lang="en-US" altLang="ja-JP" dirty="0">
                <a:ea typeface="ＭＳ Ｐゴシック" panose="020B0600070205080204" pitchFamily="50" charset="-128"/>
              </a:rPr>
              <a:t>…</a:t>
            </a:r>
          </a:p>
          <a:p>
            <a:pPr marL="0" indent="0">
              <a:buNone/>
            </a:pPr>
            <a:r>
              <a:rPr lang="en-US" altLang="ja-JP" dirty="0">
                <a:ea typeface="ＭＳ Ｐゴシック" panose="020B0600070205080204" pitchFamily="50" charset="-128"/>
              </a:rPr>
              <a:t>Q5.</a:t>
            </a:r>
            <a:r>
              <a:rPr lang="ja-JP" altLang="en-US" dirty="0">
                <a:ea typeface="ＭＳ Ｐゴシック" panose="020B0600070205080204" pitchFamily="50" charset="-128"/>
              </a:rPr>
              <a:t>携行品（財布、パスポート</a:t>
            </a:r>
            <a:r>
              <a:rPr lang="en-US" altLang="ja-JP" dirty="0">
                <a:ea typeface="ＭＳ Ｐゴシック" panose="020B0600070205080204" pitchFamily="50" charset="-128"/>
              </a:rPr>
              <a:t>…</a:t>
            </a:r>
            <a:r>
              <a:rPr lang="ja-JP" altLang="en-US" dirty="0">
                <a:ea typeface="ＭＳ Ｐゴシック" panose="020B0600070205080204" pitchFamily="50" charset="-128"/>
              </a:rPr>
              <a:t>）を無くしたら</a:t>
            </a:r>
            <a:r>
              <a:rPr lang="en-US" altLang="ja-JP" dirty="0">
                <a:ea typeface="ＭＳ Ｐゴシック" panose="020B0600070205080204" pitchFamily="50" charset="-128"/>
              </a:rPr>
              <a:t>…</a:t>
            </a:r>
          </a:p>
          <a:p>
            <a:pPr marL="0" indent="0">
              <a:buNone/>
            </a:pPr>
            <a:r>
              <a:rPr lang="en-US" altLang="ja-JP" dirty="0">
                <a:ea typeface="ＭＳ Ｐゴシック" panose="020B0600070205080204" pitchFamily="50" charset="-128"/>
              </a:rPr>
              <a:t>Q6.</a:t>
            </a:r>
            <a:r>
              <a:rPr lang="ja-JP" altLang="en-US" dirty="0">
                <a:ea typeface="ＭＳ Ｐゴシック" panose="020B0600070205080204" pitchFamily="50" charset="-128"/>
              </a:rPr>
              <a:t>事故に遭遇したら</a:t>
            </a:r>
            <a:r>
              <a:rPr lang="en-US" altLang="ja-JP" dirty="0">
                <a:ea typeface="ＭＳ Ｐゴシック" panose="020B0600070205080204" pitchFamily="50" charset="-128"/>
              </a:rPr>
              <a:t>…</a:t>
            </a:r>
          </a:p>
          <a:p>
            <a:pPr marL="0" indent="0">
              <a:buNone/>
            </a:pPr>
            <a:r>
              <a:rPr lang="en-US" altLang="ja-JP" dirty="0">
                <a:ea typeface="ＭＳ Ｐゴシック" panose="020B0600070205080204" pitchFamily="50" charset="-128"/>
              </a:rPr>
              <a:t>Q7.</a:t>
            </a:r>
            <a:r>
              <a:rPr lang="ja-JP" altLang="en-US" dirty="0">
                <a:ea typeface="ＭＳ Ｐゴシック" panose="020B0600070205080204" pitchFamily="50" charset="-128"/>
              </a:rPr>
              <a:t>強盗に襲われたら</a:t>
            </a:r>
            <a:r>
              <a:rPr lang="en-US" altLang="ja-JP" dirty="0">
                <a:ea typeface="ＭＳ Ｐゴシック" panose="020B0600070205080204" pitchFamily="50" charset="-128"/>
              </a:rPr>
              <a:t>…</a:t>
            </a:r>
          </a:p>
        </p:txBody>
      </p:sp>
      <p:sp>
        <p:nvSpPr>
          <p:cNvPr id="1434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735A290F-9399-4F39-8CF5-BED09A236B7C}" type="slidenum">
              <a:rPr lang="en-US" altLang="ja-JP" sz="1200">
                <a:solidFill>
                  <a:schemeClr val="tx2"/>
                </a:solidFill>
              </a:rPr>
              <a:pPr eaLnBrk="1" hangingPunct="1"/>
              <a:t>23</a:t>
            </a:fld>
            <a:endParaRPr lang="en-US" altLang="ja-JP" sz="1200" dirty="0">
              <a:solidFill>
                <a:schemeClr val="tx2"/>
              </a:solidFill>
            </a:endParaRPr>
          </a:p>
        </p:txBody>
      </p:sp>
      <p:pic>
        <p:nvPicPr>
          <p:cNvPr id="14341"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257" y="4149080"/>
            <a:ext cx="1246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395536" y="644572"/>
            <a:ext cx="5452246"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こんな時は「こうする！」</a:t>
            </a:r>
            <a:r>
              <a:rPr lang="en-US" altLang="ja-JP" dirty="0"/>
              <a:t>】</a:t>
            </a:r>
            <a:endParaRPr lang="ja-JP" altLang="en-US" dirty="0">
              <a:ea typeface="ＭＳ Ｐゴシック" panose="020B0600070205080204" pitchFamily="50" charset="-128"/>
            </a:endParaRPr>
          </a:p>
        </p:txBody>
      </p:sp>
      <p:sp>
        <p:nvSpPr>
          <p:cNvPr id="14339" name="Rectangle 1027"/>
          <p:cNvSpPr>
            <a:spLocks noGrp="1" noChangeArrowheads="1"/>
          </p:cNvSpPr>
          <p:nvPr>
            <p:ph idx="1"/>
          </p:nvPr>
        </p:nvSpPr>
        <p:spPr>
          <a:xfrm>
            <a:off x="467544" y="1988840"/>
            <a:ext cx="8077200" cy="5042768"/>
          </a:xfrm>
        </p:spPr>
        <p:txBody>
          <a:bodyPr>
            <a:normAutofit lnSpcReduction="10000"/>
          </a:bodyPr>
          <a:lstStyle/>
          <a:p>
            <a:pPr marL="0" indent="0">
              <a:buNone/>
            </a:pPr>
            <a:r>
              <a:rPr lang="en-US" altLang="ja-JP" sz="2000" dirty="0">
                <a:ea typeface="ＭＳ Ｐゴシック" panose="020B0600070205080204" pitchFamily="50" charset="-128"/>
              </a:rPr>
              <a:t>A1.</a:t>
            </a:r>
            <a:r>
              <a:rPr lang="ja-JP" altLang="en-US" sz="2000" dirty="0">
                <a:ea typeface="ＭＳ Ｐゴシック" panose="020B0600070205080204" pitchFamily="50" charset="-128"/>
              </a:rPr>
              <a:t>① 騒ぎには「近づかない」</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② 巻き込まれたら「出来るだけ早く離れる」</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③ 情報収集（状況、安全対策</a:t>
            </a:r>
            <a:r>
              <a:rPr lang="en-US" altLang="ja-JP" sz="2000" dirty="0">
                <a:ea typeface="ＭＳ Ｐゴシック" panose="020B0600070205080204" pitchFamily="50" charset="-128"/>
              </a:rPr>
              <a:t>…</a:t>
            </a:r>
            <a:r>
              <a:rPr lang="ja-JP" altLang="en-US" sz="2000" dirty="0">
                <a:ea typeface="ＭＳ Ｐゴシック" panose="020B0600070205080204" pitchFamily="50" charset="-128"/>
              </a:rPr>
              <a:t>）と連絡（家族、大学</a:t>
            </a:r>
            <a:r>
              <a:rPr lang="en-US" altLang="ja-JP" sz="2000" dirty="0">
                <a:ea typeface="ＭＳ Ｐゴシック" panose="020B0600070205080204" pitchFamily="50" charset="-128"/>
              </a:rPr>
              <a:t>…</a:t>
            </a:r>
            <a:r>
              <a:rPr lang="ja-JP" altLang="en-US" sz="2000" dirty="0">
                <a:ea typeface="ＭＳ Ｐゴシック" panose="020B0600070205080204" pitchFamily="50" charset="-128"/>
              </a:rPr>
              <a:t>）</a:t>
            </a:r>
            <a:endParaRPr lang="en-US" altLang="ja-JP" sz="2000" dirty="0">
              <a:ea typeface="ＭＳ Ｐゴシック" panose="020B0600070205080204" pitchFamily="50" charset="-128"/>
            </a:endParaRPr>
          </a:p>
          <a:p>
            <a:pPr marL="0" indent="0">
              <a:buNone/>
            </a:pPr>
            <a:r>
              <a:rPr lang="en-US" altLang="ja-JP" sz="2000" dirty="0">
                <a:ea typeface="ＭＳ Ｐゴシック" panose="020B0600070205080204" pitchFamily="50" charset="-128"/>
              </a:rPr>
              <a:t>A2.</a:t>
            </a:r>
            <a:r>
              <a:rPr lang="ja-JP" altLang="en-US" sz="2000" dirty="0">
                <a:ea typeface="ＭＳ Ｐゴシック" panose="020B0600070205080204" pitchFamily="50" charset="-128"/>
              </a:rPr>
              <a:t>① まず「休養」、「日本から持ち込んだ薬」、あるいは「病院」へ</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② 無理をしない。</a:t>
            </a:r>
            <a:endParaRPr lang="en-US" altLang="ja-JP" sz="2000" dirty="0">
              <a:ea typeface="ＭＳ Ｐゴシック" panose="020B0600070205080204" pitchFamily="50" charset="-128"/>
            </a:endParaRPr>
          </a:p>
          <a:p>
            <a:pPr marL="0" indent="0">
              <a:buNone/>
            </a:pPr>
            <a:r>
              <a:rPr lang="en-US" altLang="ja-JP" sz="2000" dirty="0">
                <a:ea typeface="ＭＳ Ｐゴシック" panose="020B0600070205080204" pitchFamily="50" charset="-128"/>
              </a:rPr>
              <a:t>A3.</a:t>
            </a:r>
            <a:r>
              <a:rPr lang="ja-JP" altLang="en-US" sz="2000" dirty="0">
                <a:ea typeface="ＭＳ Ｐゴシック" panose="020B0600070205080204" pitchFamily="50" charset="-128"/>
              </a:rPr>
              <a:t>① 複数行動を心がける。</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② 誰かに行き先、スケジュールを伝えてから出かける</a:t>
            </a:r>
            <a:endParaRPr lang="en-US" altLang="ja-JP" sz="2000" dirty="0">
              <a:ea typeface="ＭＳ Ｐゴシック" panose="020B0600070205080204" pitchFamily="50" charset="-128"/>
            </a:endParaRPr>
          </a:p>
          <a:p>
            <a:pPr marL="0" indent="0">
              <a:buNone/>
            </a:pPr>
            <a:r>
              <a:rPr lang="en-US" altLang="ja-JP" sz="2000" dirty="0">
                <a:ea typeface="ＭＳ Ｐゴシック" panose="020B0600070205080204" pitchFamily="50" charset="-128"/>
              </a:rPr>
              <a:t>A4.</a:t>
            </a:r>
            <a:r>
              <a:rPr lang="ja-JP" altLang="en-US" sz="2000" dirty="0">
                <a:ea typeface="ＭＳ Ｐゴシック" panose="020B0600070205080204" pitchFamily="50" charset="-128"/>
              </a:rPr>
              <a:t>① 怪しいと思ったらスグ離れる</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② 付いていったり、誘いに乗ったりしない</a:t>
            </a:r>
            <a:endParaRPr lang="en-US" altLang="ja-JP" sz="2000" dirty="0">
              <a:ea typeface="ＭＳ Ｐゴシック" panose="020B0600070205080204" pitchFamily="50" charset="-128"/>
            </a:endParaRPr>
          </a:p>
          <a:p>
            <a:pPr marL="0" indent="0">
              <a:buNone/>
            </a:pPr>
            <a:r>
              <a:rPr lang="en-US" altLang="ja-JP" sz="2000" dirty="0">
                <a:ea typeface="ＭＳ Ｐゴシック" panose="020B0600070205080204" pitchFamily="50" charset="-128"/>
              </a:rPr>
              <a:t>A5. A6. A7.</a:t>
            </a:r>
          </a:p>
          <a:p>
            <a:pPr marL="0" indent="0">
              <a:buNone/>
            </a:pPr>
            <a:r>
              <a:rPr lang="ja-JP" altLang="en-US" sz="2000" dirty="0">
                <a:ea typeface="ＭＳ Ｐゴシック" panose="020B0600070205080204" pitchFamily="50" charset="-128"/>
              </a:rPr>
              <a:t>　　① 地元警察（盗難届、被害届）、</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② 大使館／領事館（パスポート、在留確認）</a:t>
            </a:r>
            <a:endParaRPr lang="en-US" altLang="ja-JP" sz="2000" dirty="0">
              <a:ea typeface="ＭＳ Ｐゴシック" panose="020B0600070205080204" pitchFamily="50" charset="-128"/>
            </a:endParaRPr>
          </a:p>
          <a:p>
            <a:pPr marL="0" indent="0">
              <a:buNone/>
            </a:pPr>
            <a:r>
              <a:rPr lang="ja-JP" altLang="en-US" sz="2000" dirty="0">
                <a:ea typeface="ＭＳ Ｐゴシック" panose="020B0600070205080204" pitchFamily="50" charset="-128"/>
              </a:rPr>
              <a:t>　　② 銀行・カード会社（各種カードの利用停止）</a:t>
            </a:r>
            <a:endParaRPr lang="en-US" altLang="ja-JP" sz="2000" dirty="0">
              <a:ea typeface="ＭＳ Ｐゴシック" panose="020B0600070205080204" pitchFamily="50" charset="-128"/>
            </a:endParaRPr>
          </a:p>
        </p:txBody>
      </p:sp>
      <p:sp>
        <p:nvSpPr>
          <p:cNvPr id="14340"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735A290F-9399-4F39-8CF5-BED09A236B7C}" type="slidenum">
              <a:rPr lang="en-US" altLang="ja-JP" sz="1200">
                <a:solidFill>
                  <a:schemeClr val="tx2"/>
                </a:solidFill>
              </a:rPr>
              <a:pPr eaLnBrk="1" hangingPunct="1"/>
              <a:t>24</a:t>
            </a:fld>
            <a:endParaRPr lang="en-US" altLang="ja-JP" sz="1200">
              <a:solidFill>
                <a:schemeClr val="tx2"/>
              </a:solidFill>
            </a:endParaRPr>
          </a:p>
        </p:txBody>
      </p:sp>
      <p:pic>
        <p:nvPicPr>
          <p:cNvPr id="14342"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797152"/>
            <a:ext cx="12461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50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753228"/>
            <a:ext cx="4323689" cy="1143000"/>
          </a:xfrm>
        </p:spPr>
        <p:txBody>
          <a:bodyPr/>
          <a:lstStyle/>
          <a:p>
            <a:pPr>
              <a:lnSpc>
                <a:spcPct val="75000"/>
              </a:lnSpc>
            </a:pPr>
            <a:r>
              <a:rPr lang="en-US" altLang="ja-JP" dirty="0">
                <a:ea typeface="ＭＳ Ｐゴシック" panose="020B0600070205080204" pitchFamily="50" charset="-128"/>
              </a:rPr>
              <a:t>【</a:t>
            </a:r>
            <a:r>
              <a:rPr lang="ja-JP" altLang="en-US" dirty="0">
                <a:ea typeface="ＭＳ Ｐゴシック" panose="020B0600070205080204" pitchFamily="50" charset="-128"/>
              </a:rPr>
              <a:t>万が一に備えて</a:t>
            </a:r>
            <a:r>
              <a:rPr lang="en-US" altLang="ja-JP" dirty="0"/>
              <a:t>】</a:t>
            </a:r>
            <a:endParaRPr lang="ja-JP" altLang="en-US" dirty="0">
              <a:ea typeface="ＭＳ Ｐゴシック" panose="020B0600070205080204" pitchFamily="50" charset="-128"/>
            </a:endParaRPr>
          </a:p>
        </p:txBody>
      </p:sp>
      <p:sp>
        <p:nvSpPr>
          <p:cNvPr id="12291" name="Rectangle 3"/>
          <p:cNvSpPr>
            <a:spLocks noGrp="1" noChangeArrowheads="1"/>
          </p:cNvSpPr>
          <p:nvPr>
            <p:ph idx="1"/>
          </p:nvPr>
        </p:nvSpPr>
        <p:spPr>
          <a:xfrm>
            <a:off x="395536" y="2060848"/>
            <a:ext cx="8352928" cy="4627181"/>
          </a:xfrm>
        </p:spPr>
        <p:txBody>
          <a:bodyPr>
            <a:normAutofit lnSpcReduction="10000"/>
          </a:bodyPr>
          <a:lstStyle/>
          <a:p>
            <a:pPr>
              <a:lnSpc>
                <a:spcPct val="90000"/>
              </a:lnSpc>
            </a:pPr>
            <a:r>
              <a:rPr lang="ja-JP" altLang="en-US" sz="2000" dirty="0">
                <a:ea typeface="ＭＳ Ｐゴシック" panose="020B0600070205080204" pitchFamily="50" charset="-128"/>
              </a:rPr>
              <a:t>海外旅行傷害保険加入</a:t>
            </a:r>
          </a:p>
          <a:p>
            <a:pPr>
              <a:lnSpc>
                <a:spcPct val="90000"/>
              </a:lnSpc>
              <a:buFontTx/>
              <a:buNone/>
            </a:pPr>
            <a:r>
              <a:rPr lang="ja-JP" altLang="en-US" sz="2000" dirty="0">
                <a:ea typeface="ＭＳ Ｐゴシック" panose="020B0600070205080204" pitchFamily="50" charset="-128"/>
              </a:rPr>
              <a:t>　「死亡・後遺障害」「</a:t>
            </a:r>
            <a:r>
              <a:rPr lang="ja-JP" altLang="en-US" sz="2000" dirty="0">
                <a:solidFill>
                  <a:srgbClr val="FFFF00"/>
                </a:solidFill>
                <a:ea typeface="ＭＳ Ｐゴシック" panose="020B0600070205080204" pitchFamily="50" charset="-128"/>
              </a:rPr>
              <a:t>治療救援費用</a:t>
            </a:r>
            <a:r>
              <a:rPr lang="ja-JP" altLang="en-US" sz="2000" dirty="0">
                <a:ea typeface="ＭＳ Ｐゴシック" panose="020B0600070205080204" pitchFamily="50" charset="-128"/>
              </a:rPr>
              <a:t>」「賠償責任」補償を含む保険に加入！</a:t>
            </a:r>
          </a:p>
          <a:p>
            <a:pPr>
              <a:lnSpc>
                <a:spcPct val="90000"/>
              </a:lnSpc>
            </a:pPr>
            <a:r>
              <a:rPr lang="ja-JP" altLang="en-US" sz="2000" dirty="0">
                <a:ea typeface="ＭＳ Ｐゴシック" panose="020B0600070205080204" pitchFamily="50" charset="-128"/>
              </a:rPr>
              <a:t>現地の病院情報を予め入手</a:t>
            </a:r>
            <a:endParaRPr lang="en-US" altLang="ja-JP" sz="2000" dirty="0">
              <a:ea typeface="ＭＳ Ｐゴシック" panose="020B0600070205080204" pitchFamily="50" charset="-128"/>
            </a:endParaRPr>
          </a:p>
          <a:p>
            <a:pPr marL="0" indent="0">
              <a:buNone/>
            </a:pPr>
            <a:r>
              <a:rPr lang="ja-JP" altLang="en-US" sz="2000" dirty="0"/>
              <a:t>　「診療体制」「保険適用の有無」「日本語での治療」</a:t>
            </a:r>
          </a:p>
          <a:p>
            <a:r>
              <a:rPr lang="ja-JP" altLang="en-US" sz="2000" dirty="0"/>
              <a:t>緊急時の連絡網を携帯</a:t>
            </a:r>
            <a:endParaRPr lang="en-US" altLang="ja-JP" sz="2000" dirty="0">
              <a:ea typeface="ＭＳ Ｐゴシック" panose="020B0600070205080204" pitchFamily="50" charset="-128"/>
            </a:endParaRPr>
          </a:p>
          <a:p>
            <a:pPr>
              <a:buNone/>
            </a:pPr>
            <a:r>
              <a:rPr lang="ja-JP" altLang="en-US" sz="2000" dirty="0"/>
              <a:t>　 本人・受入れ先責任者・家族・大学で共有</a:t>
            </a:r>
          </a:p>
          <a:p>
            <a:pPr>
              <a:buNone/>
            </a:pPr>
            <a:r>
              <a:rPr lang="ja-JP" altLang="en-US" sz="2000" dirty="0"/>
              <a:t>    緊急時には原則として受入れ先の指示に従う</a:t>
            </a:r>
            <a:endParaRPr lang="en-US" altLang="ja-JP" sz="2000" dirty="0"/>
          </a:p>
          <a:p>
            <a:pPr>
              <a:lnSpc>
                <a:spcPct val="90000"/>
              </a:lnSpc>
            </a:pPr>
            <a:r>
              <a:rPr lang="ja-JP" altLang="en-US" sz="2000" dirty="0">
                <a:ea typeface="ＭＳ Ｐゴシック" panose="020B0600070205080204" pitchFamily="50" charset="-128"/>
              </a:rPr>
              <a:t>家族（保護者等）への万が一の準備</a:t>
            </a:r>
            <a:endParaRPr lang="ja-JP" altLang="en-US" sz="1600" dirty="0">
              <a:ea typeface="ＭＳ Ｐゴシック" panose="020B0600070205080204" pitchFamily="50" charset="-128"/>
            </a:endParaRPr>
          </a:p>
          <a:p>
            <a:pPr>
              <a:buNone/>
            </a:pPr>
            <a:r>
              <a:rPr lang="ja-JP" altLang="en-US" sz="2000" dirty="0"/>
              <a:t>　 大学（派遣元・派遣先）への連絡先</a:t>
            </a:r>
            <a:endParaRPr lang="en-US" altLang="ja-JP" sz="2000" dirty="0"/>
          </a:p>
          <a:p>
            <a:pPr>
              <a:buNone/>
            </a:pPr>
            <a:r>
              <a:rPr lang="ja-JP" altLang="en-US" sz="2000" dirty="0"/>
              <a:t>　 家族（救援者）の「戸籍謄本」</a:t>
            </a:r>
            <a:endParaRPr lang="en-US" altLang="ja-JP" sz="2000" dirty="0"/>
          </a:p>
          <a:p>
            <a:pPr>
              <a:buNone/>
            </a:pPr>
            <a:r>
              <a:rPr lang="ja-JP" altLang="en-US" sz="2000" dirty="0"/>
              <a:t>　 重大案件が発生したら：大学から家族</a:t>
            </a:r>
            <a:r>
              <a:rPr lang="en-US" altLang="ja-JP" sz="2000" dirty="0"/>
              <a:t>(</a:t>
            </a:r>
            <a:r>
              <a:rPr lang="ja-JP" altLang="en-US" sz="2000" dirty="0"/>
              <a:t>保護者等</a:t>
            </a:r>
            <a:r>
              <a:rPr lang="en-US" altLang="ja-JP" sz="2000" dirty="0"/>
              <a:t>)</a:t>
            </a:r>
            <a:r>
              <a:rPr lang="ja-JP" altLang="en-US" sz="2000" dirty="0"/>
              <a:t>へ連絡</a:t>
            </a:r>
            <a:endParaRPr lang="en-US" altLang="ja-JP" sz="2000" dirty="0"/>
          </a:p>
          <a:p>
            <a:pPr>
              <a:buNone/>
            </a:pPr>
            <a:r>
              <a:rPr lang="ja-JP" altLang="en-US" sz="2000" dirty="0"/>
              <a:t>　　　　　　　　　　　　　　　　　　⇒ 大学、関係機関と連携して対応</a:t>
            </a:r>
          </a:p>
          <a:p>
            <a:pPr>
              <a:buNone/>
            </a:pPr>
            <a:endParaRPr lang="ja-JP" altLang="en-US" sz="2000" dirty="0"/>
          </a:p>
          <a:p>
            <a:pPr>
              <a:lnSpc>
                <a:spcPct val="90000"/>
              </a:lnSpc>
              <a:buFontTx/>
              <a:buNone/>
            </a:pPr>
            <a:endParaRPr lang="en-US" altLang="ja-JP" sz="2000" dirty="0">
              <a:ea typeface="ＭＳ Ｐゴシック" panose="020B0600070205080204" pitchFamily="50" charset="-128"/>
            </a:endParaRPr>
          </a:p>
          <a:p>
            <a:pPr>
              <a:lnSpc>
                <a:spcPct val="90000"/>
              </a:lnSpc>
              <a:buFontTx/>
              <a:buNone/>
            </a:pPr>
            <a:endParaRPr lang="ja-JP" altLang="en-US" sz="2000" dirty="0">
              <a:ea typeface="ＭＳ Ｐゴシック" panose="020B0600070205080204" pitchFamily="50" charset="-128"/>
            </a:endParaRPr>
          </a:p>
        </p:txBody>
      </p:sp>
      <p:sp>
        <p:nvSpPr>
          <p:cNvPr id="12292"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5618D8A4-593C-48C1-A83B-82154F05F118}" type="slidenum">
              <a:rPr lang="en-US" altLang="ja-JP" sz="1200">
                <a:solidFill>
                  <a:schemeClr val="tx2"/>
                </a:solidFill>
              </a:rPr>
              <a:pPr eaLnBrk="1" hangingPunct="1"/>
              <a:t>25</a:t>
            </a:fld>
            <a:endParaRPr lang="en-US" altLang="ja-JP" sz="1200">
              <a:solidFill>
                <a:schemeClr val="tx2"/>
              </a:solidFill>
            </a:endParaRPr>
          </a:p>
        </p:txBody>
      </p:sp>
      <p:pic>
        <p:nvPicPr>
          <p:cNvPr id="12293" name="Picture 4" descr="j0351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490" y="2996952"/>
            <a:ext cx="737552" cy="1863291"/>
          </a:xfrm>
          <a:prstGeom prst="rect">
            <a:avLst/>
          </a:prstGeom>
          <a:solidFill>
            <a:schemeClr val="tx1"/>
          </a:solidFill>
          <a:ln>
            <a:noFill/>
          </a:ln>
          <a:extLst/>
        </p:spPr>
      </p:pic>
      <p:pic>
        <p:nvPicPr>
          <p:cNvPr id="12294" name="Picture 7" descr="bs0067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291" y="663304"/>
            <a:ext cx="1968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251520" y="840621"/>
            <a:ext cx="8497888" cy="1125538"/>
          </a:xfrm>
        </p:spPr>
        <p:txBody>
          <a:bodyPr>
            <a:normAutofit/>
          </a:bodyPr>
          <a:lstStyle/>
          <a:p>
            <a:r>
              <a:rPr lang="en-US" altLang="ja-JP" b="1" dirty="0"/>
              <a:t>【</a:t>
            </a:r>
            <a:r>
              <a:rPr lang="ja-JP" altLang="en-US" b="1" dirty="0"/>
              <a:t> 「たびレジ」 について</a:t>
            </a:r>
            <a:r>
              <a:rPr lang="en-US" altLang="ja-JP" b="1" dirty="0"/>
              <a:t>】</a:t>
            </a:r>
            <a:endParaRPr lang="ja-JP" altLang="ja-JP" b="1" dirty="0"/>
          </a:p>
        </p:txBody>
      </p:sp>
      <p:sp>
        <p:nvSpPr>
          <p:cNvPr id="54274" name="スライド番号プレースホルダー 5"/>
          <p:cNvSpPr>
            <a:spLocks noGrp="1"/>
          </p:cNvSpPr>
          <p:nvPr>
            <p:ph type="sldNum" sz="quarter" idx="12"/>
          </p:nvPr>
        </p:nvSpPr>
        <p:spPr>
          <a:xfrm>
            <a:off x="7010400" y="6524625"/>
            <a:ext cx="2133600" cy="476250"/>
          </a:xfrm>
          <a:noFill/>
        </p:spPr>
        <p:txBody>
          <a:bodyPr/>
          <a:lstStyle>
            <a:lvl1pPr algn="l">
              <a:spcBef>
                <a:spcPct val="20000"/>
              </a:spcBef>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lgn="l">
              <a:spcBef>
                <a:spcPct val="20000"/>
              </a:spcBef>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lgn="l">
              <a:spcBef>
                <a:spcPct val="20000"/>
              </a:spcBef>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r">
              <a:spcBef>
                <a:spcPct val="0"/>
              </a:spcBef>
              <a:buFontTx/>
              <a:buNone/>
            </a:pPr>
            <a:fld id="{4606279C-9671-42D6-A428-E95C9B94F92A}" type="slidenum">
              <a:rPr lang="en-US" altLang="ja-JP" sz="1800">
                <a:solidFill>
                  <a:srgbClr val="000000"/>
                </a:solidFill>
                <a:latin typeface="Arial" panose="020B0604020202020204" pitchFamily="34" charset="0"/>
                <a:ea typeface="ＭＳ Ｐゴシック" panose="020B0600070205080204" pitchFamily="50" charset="-128"/>
              </a:rPr>
              <a:pPr algn="r">
                <a:spcBef>
                  <a:spcPct val="0"/>
                </a:spcBef>
                <a:buFontTx/>
                <a:buNone/>
              </a:pPr>
              <a:t>26</a:t>
            </a:fld>
            <a:endParaRPr lang="en-US" altLang="ja-JP" sz="1800">
              <a:solidFill>
                <a:srgbClr val="000000"/>
              </a:solidFill>
              <a:latin typeface="Arial" panose="020B0604020202020204" pitchFamily="34" charset="0"/>
              <a:ea typeface="ＭＳ Ｐゴシック" panose="020B0600070205080204" pitchFamily="50" charset="-128"/>
            </a:endParaRPr>
          </a:p>
        </p:txBody>
      </p:sp>
      <p:sp>
        <p:nvSpPr>
          <p:cNvPr id="54277" name="テキスト ボックス 1"/>
          <p:cNvSpPr txBox="1">
            <a:spLocks noChangeArrowheads="1"/>
          </p:cNvSpPr>
          <p:nvPr/>
        </p:nvSpPr>
        <p:spPr bwMode="auto">
          <a:xfrm>
            <a:off x="410620" y="4685636"/>
            <a:ext cx="6589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lgn="l">
              <a:spcBef>
                <a:spcPct val="20000"/>
              </a:spcBef>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lgn="l">
              <a:spcBef>
                <a:spcPct val="20000"/>
              </a:spcBef>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spcBef>
                <a:spcPct val="0"/>
              </a:spcBef>
              <a:buFontTx/>
              <a:buNone/>
            </a:pPr>
            <a:r>
              <a:rPr lang="ja-JP" altLang="en-US" sz="1800" dirty="0">
                <a:latin typeface="Calibri" panose="020F0502020204030204" pitchFamily="34" charset="0"/>
                <a:ea typeface="ＭＳ Ｐゴシック" panose="020B0600070205080204" pitchFamily="50" charset="-128"/>
              </a:rPr>
              <a:t>各大学を含む関係機関等の長宛てに「海外渡航の際の「たびレジ」登録の励行について（依頼）」通知を発出。</a:t>
            </a:r>
            <a:r>
              <a:rPr lang="en-US" altLang="ja-JP" sz="1800" dirty="0">
                <a:latin typeface="Calibri" panose="020F0502020204030204" pitchFamily="34" charset="0"/>
                <a:ea typeface="ＭＳ Ｐゴシック" panose="020B0600070205080204" pitchFamily="50" charset="-128"/>
              </a:rPr>
              <a:t> </a:t>
            </a:r>
            <a:r>
              <a:rPr lang="ja-JP" altLang="en-US" sz="1800" dirty="0">
                <a:latin typeface="Calibri" panose="020F0502020204030204" pitchFamily="34" charset="0"/>
                <a:ea typeface="ＭＳ Ｐゴシック" panose="020B0600070205080204" pitchFamily="50" charset="-128"/>
              </a:rPr>
              <a:t>（</a:t>
            </a:r>
            <a:r>
              <a:rPr lang="en-US" altLang="ja-JP" sz="1800" dirty="0">
                <a:latin typeface="Calibri" panose="020F0502020204030204" pitchFamily="34" charset="0"/>
                <a:ea typeface="ＭＳ Ｐゴシック" panose="020B0600070205080204" pitchFamily="50" charset="-128"/>
              </a:rPr>
              <a:t>28</a:t>
            </a:r>
            <a:r>
              <a:rPr lang="ja-JP" altLang="en-US" sz="1800" dirty="0">
                <a:latin typeface="Calibri" panose="020F0502020204030204" pitchFamily="34" charset="0"/>
                <a:ea typeface="ＭＳ Ｐゴシック" panose="020B0600070205080204" pitchFamily="50" charset="-128"/>
              </a:rPr>
              <a:t>文科際第</a:t>
            </a:r>
            <a:r>
              <a:rPr lang="en-US" altLang="ja-JP" sz="1800" dirty="0">
                <a:latin typeface="Calibri" panose="020F0502020204030204" pitchFamily="34" charset="0"/>
                <a:ea typeface="ＭＳ Ｐゴシック" panose="020B0600070205080204" pitchFamily="50" charset="-128"/>
              </a:rPr>
              <a:t>150</a:t>
            </a:r>
            <a:r>
              <a:rPr lang="ja-JP" altLang="en-US" sz="1800" dirty="0">
                <a:latin typeface="Calibri" panose="020F0502020204030204" pitchFamily="34" charset="0"/>
                <a:ea typeface="ＭＳ Ｐゴシック" panose="020B0600070205080204" pitchFamily="50" charset="-128"/>
              </a:rPr>
              <a:t>号）</a:t>
            </a:r>
            <a:endParaRPr lang="en-US" altLang="ja-JP" sz="1800" dirty="0">
              <a:latin typeface="Calibri" panose="020F0502020204030204" pitchFamily="34" charset="0"/>
              <a:ea typeface="ＭＳ Ｐゴシック" panose="020B0600070205080204" pitchFamily="50" charset="-128"/>
            </a:endParaRPr>
          </a:p>
        </p:txBody>
      </p:sp>
      <p:pic>
        <p:nvPicPr>
          <p:cNvPr id="54279" name="Picture 9" descr="「たびレジ」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962" y="2641379"/>
            <a:ext cx="1938366" cy="19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テキスト ボックス 1"/>
          <p:cNvSpPr txBox="1">
            <a:spLocks noChangeArrowheads="1"/>
          </p:cNvSpPr>
          <p:nvPr/>
        </p:nvSpPr>
        <p:spPr bwMode="auto">
          <a:xfrm>
            <a:off x="419236" y="5311089"/>
            <a:ext cx="7158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lgn="l">
              <a:spcBef>
                <a:spcPct val="20000"/>
              </a:spcBef>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lgn="l">
              <a:spcBef>
                <a:spcPct val="20000"/>
              </a:spcBef>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spcBef>
                <a:spcPct val="0"/>
              </a:spcBef>
              <a:buFontTx/>
              <a:buNone/>
            </a:pPr>
            <a:r>
              <a:rPr lang="ja-JP" altLang="en-US" sz="1800" dirty="0">
                <a:latin typeface="Calibri" panose="020F0502020204030204" pitchFamily="34" charset="0"/>
                <a:ea typeface="ＭＳ Ｐゴシック" panose="020B0600070205080204" pitchFamily="50" charset="-128"/>
              </a:rPr>
              <a:t>職員や所属する学生等に対し、主に</a:t>
            </a:r>
            <a:r>
              <a:rPr lang="ja-JP" altLang="en-US" sz="1800" u="sng" dirty="0">
                <a:solidFill>
                  <a:srgbClr val="FFFF00"/>
                </a:solidFill>
                <a:latin typeface="Calibri" panose="020F0502020204030204" pitchFamily="34" charset="0"/>
                <a:ea typeface="ＭＳ Ｐゴシック" panose="020B0600070205080204" pitchFamily="50" charset="-128"/>
              </a:rPr>
              <a:t>３ヶ月未満（長期滞在の場合も可）の海外渡航の際の「たびレジ」 へ登録の励行</a:t>
            </a:r>
            <a:r>
              <a:rPr lang="ja-JP" altLang="en-US" sz="1800" dirty="0">
                <a:solidFill>
                  <a:srgbClr val="000000"/>
                </a:solidFill>
                <a:latin typeface="Calibri" panose="020F0502020204030204" pitchFamily="34" charset="0"/>
                <a:ea typeface="ＭＳ Ｐゴシック" panose="020B0600070205080204" pitchFamily="50" charset="-128"/>
              </a:rPr>
              <a:t>を依頼するもの。</a:t>
            </a:r>
            <a:endParaRPr lang="en-US" altLang="ja-JP" sz="1800" dirty="0">
              <a:solidFill>
                <a:srgbClr val="000000"/>
              </a:solidFill>
              <a:latin typeface="Calibri" panose="020F0502020204030204" pitchFamily="34" charset="0"/>
              <a:ea typeface="ＭＳ Ｐゴシック" panose="020B0600070205080204" pitchFamily="50" charset="-128"/>
            </a:endParaRPr>
          </a:p>
        </p:txBody>
      </p:sp>
      <p:sp>
        <p:nvSpPr>
          <p:cNvPr id="54286" name="正方形/長方形 1"/>
          <p:cNvSpPr>
            <a:spLocks noChangeArrowheads="1"/>
          </p:cNvSpPr>
          <p:nvPr/>
        </p:nvSpPr>
        <p:spPr bwMode="auto">
          <a:xfrm>
            <a:off x="438161" y="2450944"/>
            <a:ext cx="60991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lgn="l">
              <a:spcBef>
                <a:spcPct val="20000"/>
              </a:spcBef>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lgn="l">
              <a:spcBef>
                <a:spcPct val="20000"/>
              </a:spcBef>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spcBef>
                <a:spcPct val="0"/>
              </a:spcBef>
              <a:buFontTx/>
              <a:buNone/>
            </a:pPr>
            <a:r>
              <a:rPr kumimoji="0" lang="ja-JP" altLang="en-US" sz="1800" dirty="0">
                <a:latin typeface="Calibri" panose="020F0502020204030204" pitchFamily="34" charset="0"/>
                <a:ea typeface="ＭＳ Ｐゴシック" panose="020B0600070205080204" pitchFamily="50" charset="-128"/>
              </a:rPr>
              <a:t>海外渡航者があらかじめ外務省に旅程・滞在先・連絡先等を登録することにより、</a:t>
            </a:r>
            <a:endParaRPr kumimoji="0" lang="en-US" altLang="ja-JP" sz="1800" dirty="0">
              <a:latin typeface="Calibri" panose="020F0502020204030204" pitchFamily="34" charset="0"/>
              <a:ea typeface="ＭＳ Ｐゴシック" panose="020B0600070205080204" pitchFamily="50" charset="-128"/>
            </a:endParaRPr>
          </a:p>
          <a:p>
            <a:pPr>
              <a:spcBef>
                <a:spcPct val="0"/>
              </a:spcBef>
              <a:buFontTx/>
              <a:buNone/>
            </a:pPr>
            <a:r>
              <a:rPr kumimoji="0" lang="ja-JP" altLang="en-US" sz="1800" dirty="0">
                <a:solidFill>
                  <a:srgbClr val="FFFF00"/>
                </a:solidFill>
                <a:latin typeface="Calibri" panose="020F0502020204030204" pitchFamily="34" charset="0"/>
                <a:ea typeface="ＭＳ Ｐゴシック" panose="020B0600070205080204" pitchFamily="50" charset="-128"/>
              </a:rPr>
              <a:t>　</a:t>
            </a:r>
            <a:r>
              <a:rPr kumimoji="0" lang="ja-JP" altLang="en-US" sz="1800" u="sng" dirty="0">
                <a:solidFill>
                  <a:srgbClr val="FFFF00"/>
                </a:solidFill>
                <a:latin typeface="Calibri" panose="020F0502020204030204" pitchFamily="34" charset="0"/>
                <a:ea typeface="ＭＳ Ｐゴシック" panose="020B0600070205080204" pitchFamily="50" charset="-128"/>
              </a:rPr>
              <a:t>①渡航先の安全情報</a:t>
            </a:r>
            <a:endParaRPr kumimoji="0" lang="en-US" altLang="ja-JP" sz="1800" u="sng" dirty="0">
              <a:solidFill>
                <a:srgbClr val="FFFF00"/>
              </a:solidFill>
              <a:latin typeface="Calibri" panose="020F0502020204030204" pitchFamily="34" charset="0"/>
              <a:ea typeface="ＭＳ Ｐゴシック" panose="020B0600070205080204" pitchFamily="50" charset="-128"/>
            </a:endParaRPr>
          </a:p>
          <a:p>
            <a:pPr>
              <a:spcBef>
                <a:spcPct val="0"/>
              </a:spcBef>
              <a:buFontTx/>
              <a:buNone/>
            </a:pPr>
            <a:r>
              <a:rPr kumimoji="0" lang="ja-JP" altLang="en-US" sz="1800" dirty="0">
                <a:solidFill>
                  <a:srgbClr val="FFFF00"/>
                </a:solidFill>
                <a:latin typeface="Calibri" panose="020F0502020204030204" pitchFamily="34" charset="0"/>
                <a:ea typeface="ＭＳ Ｐゴシック" panose="020B0600070205080204" pitchFamily="50" charset="-128"/>
              </a:rPr>
              <a:t>　</a:t>
            </a:r>
            <a:r>
              <a:rPr kumimoji="0" lang="ja-JP" altLang="en-US" sz="1800" u="sng" dirty="0">
                <a:solidFill>
                  <a:srgbClr val="FFFF00"/>
                </a:solidFill>
                <a:latin typeface="Calibri" panose="020F0502020204030204" pitchFamily="34" charset="0"/>
                <a:ea typeface="ＭＳ Ｐゴシック" panose="020B0600070205080204" pitchFamily="50" charset="-128"/>
              </a:rPr>
              <a:t>②緊急時の安否確認連絡</a:t>
            </a:r>
            <a:endParaRPr kumimoji="0" lang="en-US" altLang="ja-JP" sz="1800" u="sng" dirty="0">
              <a:solidFill>
                <a:srgbClr val="FFFF00"/>
              </a:solidFill>
              <a:latin typeface="Calibri" panose="020F0502020204030204" pitchFamily="34" charset="0"/>
              <a:ea typeface="ＭＳ Ｐゴシック" panose="020B0600070205080204" pitchFamily="50" charset="-128"/>
            </a:endParaRPr>
          </a:p>
          <a:p>
            <a:pPr>
              <a:spcBef>
                <a:spcPct val="0"/>
              </a:spcBef>
              <a:buFontTx/>
              <a:buNone/>
            </a:pPr>
            <a:r>
              <a:rPr kumimoji="0" lang="ja-JP" altLang="en-US" sz="1800" dirty="0">
                <a:latin typeface="Calibri" panose="020F0502020204030204" pitchFamily="34" charset="0"/>
                <a:ea typeface="ＭＳ Ｐゴシック" panose="020B0600070205080204" pitchFamily="50" charset="-128"/>
              </a:rPr>
              <a:t>これらを受け取ることができる制度（仕組み）。</a:t>
            </a:r>
            <a:endParaRPr kumimoji="0" lang="en-US" altLang="ja-JP" sz="1800" dirty="0">
              <a:latin typeface="Calibri" panose="020F0502020204030204" pitchFamily="34" charset="0"/>
              <a:ea typeface="ＭＳ Ｐゴシック" panose="020B0600070205080204" pitchFamily="50" charset="-128"/>
            </a:endParaRPr>
          </a:p>
          <a:p>
            <a:pPr>
              <a:spcBef>
                <a:spcPct val="0"/>
              </a:spcBef>
              <a:buFontTx/>
              <a:buNone/>
            </a:pPr>
            <a:r>
              <a:rPr kumimoji="0" lang="ja-JP" altLang="en-US" sz="1800" u="wavyHeavy" dirty="0">
                <a:solidFill>
                  <a:schemeClr val="bg1"/>
                </a:solidFill>
                <a:latin typeface="Arial" panose="020B0604020202020204" pitchFamily="34" charset="0"/>
                <a:ea typeface="ＭＳ Ｐゴシック" panose="020B0600070205080204" pitchFamily="50" charset="-128"/>
              </a:rPr>
              <a:t>海外の邦人安全確保のために非常に重要な制度の一部！</a:t>
            </a:r>
          </a:p>
        </p:txBody>
      </p:sp>
      <p:sp>
        <p:nvSpPr>
          <p:cNvPr id="54287" name="正方形/長方形 2"/>
          <p:cNvSpPr>
            <a:spLocks noChangeArrowheads="1"/>
          </p:cNvSpPr>
          <p:nvPr/>
        </p:nvSpPr>
        <p:spPr bwMode="auto">
          <a:xfrm>
            <a:off x="322756" y="2138870"/>
            <a:ext cx="2050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lgn="l">
              <a:spcBef>
                <a:spcPct val="20000"/>
              </a:spcBef>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lgn="l">
              <a:spcBef>
                <a:spcPct val="20000"/>
              </a:spcBef>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a:spcBef>
                <a:spcPct val="0"/>
              </a:spcBef>
              <a:buFontTx/>
              <a:buNone/>
            </a:pPr>
            <a:r>
              <a:rPr kumimoji="0" lang="ja-JP" altLang="en-US" sz="1800" dirty="0">
                <a:latin typeface="Calibri" panose="020F0502020204030204" pitchFamily="34" charset="0"/>
                <a:ea typeface="ＭＳ Ｐゴシック" panose="020B0600070205080204" pitchFamily="50" charset="-128"/>
              </a:rPr>
              <a:t>☆「たびレジ」とは</a:t>
            </a:r>
            <a:r>
              <a:rPr kumimoji="0" lang="en-US" altLang="ja-JP" sz="1800" dirty="0">
                <a:latin typeface="Calibri" panose="020F0502020204030204" pitchFamily="34" charset="0"/>
                <a:ea typeface="ＭＳ Ｐゴシック" panose="020B0600070205080204" pitchFamily="50" charset="-128"/>
              </a:rPr>
              <a:t>…</a:t>
            </a:r>
            <a:endParaRPr kumimoji="0" lang="ja-JP" altLang="en-US" sz="1800" dirty="0">
              <a:latin typeface="Arial" panose="020B0604020202020204" pitchFamily="34" charset="0"/>
              <a:ea typeface="ＭＳ Ｐゴシック" panose="020B0600070205080204" pitchFamily="50" charset="-128"/>
            </a:endParaRPr>
          </a:p>
        </p:txBody>
      </p:sp>
      <p:sp>
        <p:nvSpPr>
          <p:cNvPr id="2" name="テキスト ボックス 1"/>
          <p:cNvSpPr txBox="1"/>
          <p:nvPr/>
        </p:nvSpPr>
        <p:spPr>
          <a:xfrm>
            <a:off x="890617" y="6037963"/>
            <a:ext cx="7186583" cy="523220"/>
          </a:xfrm>
          <a:prstGeom prst="rect">
            <a:avLst/>
          </a:prstGeom>
          <a:noFill/>
        </p:spPr>
        <p:txBody>
          <a:bodyPr wrap="none" rtlCol="0">
            <a:spAutoFit/>
          </a:bodyPr>
          <a:lstStyle/>
          <a:p>
            <a:r>
              <a:rPr lang="en-US" altLang="ja-JP" sz="2800" dirty="0">
                <a:latin typeface="ＭＳ ゴシック" panose="020B0609070205080204" pitchFamily="49" charset="-128"/>
                <a:ea typeface="ＭＳ ゴシック" panose="020B0609070205080204" pitchFamily="49" charset="-128"/>
              </a:rPr>
              <a:t>https://www.ezairyu.mofa.go.jp/tabireg/</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2" name="正方形/長方形 2"/>
          <p:cNvSpPr>
            <a:spLocks noChangeArrowheads="1"/>
          </p:cNvSpPr>
          <p:nvPr/>
        </p:nvSpPr>
        <p:spPr bwMode="auto">
          <a:xfrm>
            <a:off x="251520" y="4332678"/>
            <a:ext cx="4515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HGPｺﾞｼｯｸM" panose="020B0600000000000000" pitchFamily="50" charset="-128"/>
                <a:ea typeface="HGPｺﾞｼｯｸM" panose="020B0600000000000000" pitchFamily="50" charset="-128"/>
              </a:defRPr>
            </a:lvl1pPr>
            <a:lvl2pPr marL="742950" indent="-285750" algn="l">
              <a:spcBef>
                <a:spcPct val="20000"/>
              </a:spcBef>
              <a:buChar char="–"/>
              <a:defRPr kumimoji="1" sz="2800">
                <a:solidFill>
                  <a:schemeClr val="tx1"/>
                </a:solidFill>
                <a:latin typeface="HGPｺﾞｼｯｸM" panose="020B0600000000000000" pitchFamily="50" charset="-128"/>
                <a:ea typeface="HGPｺﾞｼｯｸM" panose="020B0600000000000000" pitchFamily="50" charset="-128"/>
              </a:defRPr>
            </a:lvl2pPr>
            <a:lvl3pPr marL="1143000" indent="-228600" algn="l">
              <a:spcBef>
                <a:spcPct val="20000"/>
              </a:spcBef>
              <a:buChar char="•"/>
              <a:defRPr kumimoji="1" sz="2400">
                <a:solidFill>
                  <a:schemeClr val="tx1"/>
                </a:solidFill>
                <a:latin typeface="HGPｺﾞｼｯｸM" panose="020B0600000000000000" pitchFamily="50" charset="-128"/>
                <a:ea typeface="HGPｺﾞｼｯｸM" panose="020B0600000000000000" pitchFamily="50" charset="-128"/>
              </a:defRPr>
            </a:lvl3pPr>
            <a:lvl4pPr marL="16002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4pPr>
            <a:lvl5pPr marL="2057400" indent="-228600" algn="l">
              <a:spcBef>
                <a:spcPct val="20000"/>
              </a:spcBef>
              <a:buChar char="»"/>
              <a:defRPr kumimoji="1" sz="2000">
                <a:solidFill>
                  <a:schemeClr val="tx1"/>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PｺﾞｼｯｸM" panose="020B0600000000000000" pitchFamily="50" charset="-128"/>
                <a:ea typeface="HGPｺﾞｼｯｸM" panose="020B0600000000000000" pitchFamily="50" charset="-128"/>
              </a:defRPr>
            </a:lvl9pPr>
          </a:lstStyle>
          <a:p>
            <a:pPr algn="ctr">
              <a:spcBef>
                <a:spcPct val="0"/>
              </a:spcBef>
              <a:buFontTx/>
              <a:buNone/>
            </a:pPr>
            <a:r>
              <a:rPr kumimoji="0" lang="ja-JP" altLang="en-US" sz="1800" dirty="0">
                <a:latin typeface="Calibri" panose="020F0502020204030204" pitchFamily="34" charset="0"/>
                <a:ea typeface="ＭＳ Ｐゴシック" panose="020B0600070205080204" pitchFamily="50" charset="-128"/>
              </a:rPr>
              <a:t>☆国（政府）の高等教育機関等に対する指示</a:t>
            </a:r>
            <a:endParaRPr kumimoji="0" lang="ja-JP" altLang="en-US" sz="180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2881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644572"/>
            <a:ext cx="4679364" cy="1308100"/>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渡航先の情報収集</a:t>
            </a:r>
            <a:r>
              <a:rPr lang="en-US" altLang="ja-JP" dirty="0"/>
              <a:t>】</a:t>
            </a:r>
            <a:endParaRPr lang="ja-JP" altLang="en-US" dirty="0">
              <a:ea typeface="ＭＳ Ｐゴシック" panose="020B0600070205080204" pitchFamily="50" charset="-128"/>
            </a:endParaRPr>
          </a:p>
        </p:txBody>
      </p:sp>
      <p:sp>
        <p:nvSpPr>
          <p:cNvPr id="15363" name="Rectangle 3"/>
          <p:cNvSpPr>
            <a:spLocks noGrp="1" noChangeArrowheads="1"/>
          </p:cNvSpPr>
          <p:nvPr>
            <p:ph idx="1"/>
          </p:nvPr>
        </p:nvSpPr>
        <p:spPr>
          <a:xfrm>
            <a:off x="713348" y="2492896"/>
            <a:ext cx="7112000" cy="3778250"/>
          </a:xfrm>
        </p:spPr>
        <p:txBody>
          <a:bodyPr>
            <a:normAutofit lnSpcReduction="10000"/>
          </a:bodyPr>
          <a:lstStyle/>
          <a:p>
            <a:r>
              <a:rPr lang="ja-JP" altLang="en-US" sz="2600" b="1" dirty="0">
                <a:ea typeface="ＭＳ Ｐゴシック" panose="020B0600070205080204" pitchFamily="50" charset="-128"/>
              </a:rPr>
              <a:t>外務省海外安全情報</a:t>
            </a:r>
          </a:p>
          <a:p>
            <a:pPr>
              <a:buFontTx/>
              <a:buNone/>
            </a:pPr>
            <a:r>
              <a:rPr lang="ja-JP" altLang="en-US" sz="2400" dirty="0">
                <a:ea typeface="Arial Unicode MS" panose="020B0604020202020204" pitchFamily="50" charset="-128"/>
                <a:cs typeface="Arial Unicode MS" panose="020B0604020202020204" pitchFamily="50" charset="-128"/>
              </a:rPr>
              <a:t>　 </a:t>
            </a:r>
            <a:r>
              <a:rPr lang="en-US" altLang="ja-JP" sz="2400" dirty="0">
                <a:solidFill>
                  <a:srgbClr val="FF0000"/>
                </a:solidFill>
                <a:ea typeface="Arial Unicode MS" panose="020B0604020202020204" pitchFamily="50" charset="-128"/>
                <a:cs typeface="Arial Unicode MS" panose="020B0604020202020204" pitchFamily="50" charset="-128"/>
                <a:hlinkClick r:id="rId3"/>
              </a:rPr>
              <a:t>http://www.anzen.mofa.go.jp/</a:t>
            </a:r>
            <a:endParaRPr lang="en-US" altLang="ja-JP" sz="2400" dirty="0">
              <a:solidFill>
                <a:srgbClr val="FF0000"/>
              </a:solidFill>
              <a:ea typeface="Arial Unicode MS" panose="020B0604020202020204" pitchFamily="50" charset="-128"/>
              <a:cs typeface="Arial Unicode MS" panose="020B0604020202020204" pitchFamily="50" charset="-128"/>
            </a:endParaRPr>
          </a:p>
          <a:p>
            <a:r>
              <a:rPr lang="ja-JP" altLang="en-US" sz="2600" b="1" dirty="0">
                <a:latin typeface="Century" panose="02040604050505020304" pitchFamily="18" charset="0"/>
                <a:ea typeface="ＭＳ Ｐゴシック" panose="020B0600070205080204" pitchFamily="50" charset="-128"/>
              </a:rPr>
              <a:t>海外渡航者のための感染症情報</a:t>
            </a:r>
            <a:r>
              <a:rPr lang="ja-JP" altLang="en-US" sz="2400" dirty="0">
                <a:latin typeface="Century" panose="02040604050505020304" pitchFamily="18" charset="0"/>
                <a:ea typeface="ＭＳ 明朝" panose="02020609040205080304" pitchFamily="17" charset="-128"/>
              </a:rPr>
              <a:t>　</a:t>
            </a:r>
          </a:p>
          <a:p>
            <a:pPr>
              <a:buFontTx/>
              <a:buNone/>
            </a:pPr>
            <a:r>
              <a:rPr lang="ja-JP" altLang="en-US" sz="2400" dirty="0">
                <a:ea typeface="Arial Unicode MS" panose="020B0604020202020204" pitchFamily="50" charset="-128"/>
                <a:cs typeface="Arial Unicode MS" panose="020B0604020202020204" pitchFamily="50" charset="-128"/>
              </a:rPr>
              <a:t>　 </a:t>
            </a:r>
            <a:r>
              <a:rPr lang="en-US" altLang="ja-JP" sz="2400" dirty="0">
                <a:ea typeface="Arial Unicode MS" panose="020B0604020202020204" pitchFamily="50" charset="-128"/>
                <a:cs typeface="Arial Unicode MS" panose="020B0604020202020204" pitchFamily="50" charset="-128"/>
                <a:hlinkClick r:id="rId4"/>
              </a:rPr>
              <a:t>http://www.forth.go.jp/</a:t>
            </a:r>
            <a:endParaRPr lang="en-US" altLang="ja-JP" sz="2400" dirty="0">
              <a:ea typeface="Arial Unicode MS" panose="020B0604020202020204" pitchFamily="50" charset="-128"/>
              <a:cs typeface="Arial Unicode MS" panose="020B0604020202020204" pitchFamily="50" charset="-128"/>
            </a:endParaRPr>
          </a:p>
          <a:p>
            <a:r>
              <a:rPr lang="ja-JP" altLang="en-US" sz="2600" b="1" dirty="0">
                <a:latin typeface="Century" panose="02040604050505020304" pitchFamily="18" charset="0"/>
                <a:ea typeface="ＭＳ Ｐゴシック" panose="020B0600070205080204" pitchFamily="50" charset="-128"/>
              </a:rPr>
              <a:t>在外公館医務官情報</a:t>
            </a:r>
            <a:r>
              <a:rPr lang="ja-JP" altLang="en-US" sz="2400" dirty="0">
                <a:latin typeface="Century" panose="02040604050505020304" pitchFamily="18" charset="0"/>
                <a:ea typeface="ＭＳ 明朝" panose="02020609040205080304" pitchFamily="17" charset="-128"/>
              </a:rPr>
              <a:t>　</a:t>
            </a:r>
            <a:r>
              <a:rPr lang="en-US" altLang="ja-JP" sz="2400" dirty="0">
                <a:solidFill>
                  <a:schemeClr val="hlink"/>
                </a:solidFill>
                <a:ea typeface="ＭＳ Ｐゴシック" panose="020B0600070205080204" pitchFamily="50" charset="-128"/>
                <a:hlinkClick r:id="rId5"/>
              </a:rPr>
              <a:t>http://www.mofa.go.jp/mofaj/toko/medi/index.html</a:t>
            </a:r>
            <a:endParaRPr lang="en-US" altLang="ja-JP" sz="2400" dirty="0">
              <a:solidFill>
                <a:schemeClr val="hlink"/>
              </a:solidFill>
              <a:ea typeface="ＭＳ Ｐゴシック" panose="020B0600070205080204" pitchFamily="50" charset="-128"/>
            </a:endParaRPr>
          </a:p>
          <a:p>
            <a:r>
              <a:rPr lang="en-US" altLang="ja-JP" sz="2600" b="1" dirty="0">
                <a:ea typeface="ＭＳ Ｐゴシック" panose="020B0600070205080204" pitchFamily="50" charset="-128"/>
              </a:rPr>
              <a:t>JICA</a:t>
            </a:r>
            <a:r>
              <a:rPr lang="ja-JP" altLang="en-US" sz="2600" b="1" dirty="0">
                <a:ea typeface="ＭＳ Ｐゴシック" panose="020B0600070205080204" pitchFamily="50" charset="-128"/>
              </a:rPr>
              <a:t>世界の様子</a:t>
            </a:r>
            <a:r>
              <a:rPr lang="en-US" altLang="ja-JP" sz="2400" dirty="0">
                <a:solidFill>
                  <a:schemeClr val="hlink"/>
                </a:solidFill>
                <a:ea typeface="ＭＳ Ｐゴシック" panose="020B0600070205080204" pitchFamily="50" charset="-128"/>
                <a:hlinkClick r:id="rId6"/>
              </a:rPr>
              <a:t>http://www.jica.go.jp/ninkoku/index.html</a:t>
            </a:r>
            <a:endParaRPr lang="en-US" altLang="ja-JP" sz="2400" dirty="0">
              <a:solidFill>
                <a:schemeClr val="hlink"/>
              </a:solidFill>
              <a:ea typeface="ＭＳ Ｐゴシック" panose="020B0600070205080204" pitchFamily="50" charset="-128"/>
            </a:endParaRPr>
          </a:p>
          <a:p>
            <a:endParaRPr lang="en-US" altLang="ja-JP" sz="2800" dirty="0">
              <a:ea typeface="ＭＳ Ｐゴシック" panose="020B0600070205080204" pitchFamily="50" charset="-128"/>
            </a:endParaRPr>
          </a:p>
        </p:txBody>
      </p:sp>
      <p:sp>
        <p:nvSpPr>
          <p:cNvPr id="1536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DA9D7CB6-ADDD-4EF3-A289-2AABA1C680D7}" type="slidenum">
              <a:rPr lang="en-US" altLang="ja-JP" sz="1200">
                <a:solidFill>
                  <a:schemeClr val="tx2"/>
                </a:solidFill>
              </a:rPr>
              <a:pPr eaLnBrk="1" hangingPunct="1"/>
              <a:t>27</a:t>
            </a:fld>
            <a:endParaRPr lang="en-US" altLang="ja-JP" sz="1200">
              <a:solidFill>
                <a:schemeClr val="tx2"/>
              </a:solidFill>
            </a:endParaRPr>
          </a:p>
        </p:txBody>
      </p:sp>
      <p:pic>
        <p:nvPicPr>
          <p:cNvPr id="15365" name="Picture 4" descr="j03519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2384241"/>
            <a:ext cx="1012825" cy="1447800"/>
          </a:xfrm>
          <a:prstGeom prst="rect">
            <a:avLst/>
          </a:prstGeom>
          <a:solidFill>
            <a:schemeClr val="tx1"/>
          </a:solidFill>
          <a:ln>
            <a:noFill/>
          </a:ln>
          <a:extLst/>
        </p:spPr>
      </p:pic>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644572"/>
            <a:ext cx="6768752" cy="1308100"/>
          </a:xfrm>
        </p:spPr>
        <p:txBody>
          <a:bodyPr/>
          <a:lstStyle/>
          <a:p>
            <a:r>
              <a:rPr lang="ja-JP" altLang="en-US" dirty="0">
                <a:ea typeface="ＭＳ Ｐゴシック" panose="020B0600070205080204" pitchFamily="50" charset="-128"/>
              </a:rPr>
              <a:t>動画で見る</a:t>
            </a:r>
            <a:r>
              <a:rPr lang="en-US" altLang="ja-JP" dirty="0">
                <a:ea typeface="ＭＳ Ｐゴシック" panose="020B0600070205080204" pitchFamily="50" charset="-128"/>
              </a:rPr>
              <a:t>【</a:t>
            </a:r>
            <a:r>
              <a:rPr lang="ja-JP" altLang="en-US" dirty="0">
                <a:ea typeface="ＭＳ Ｐゴシック" panose="020B0600070205080204" pitchFamily="50" charset="-128"/>
              </a:rPr>
              <a:t>海外安全対策</a:t>
            </a:r>
            <a:r>
              <a:rPr lang="en-US" altLang="ja-JP" dirty="0"/>
              <a:t>】</a:t>
            </a:r>
            <a:endParaRPr lang="ja-JP" altLang="en-US" dirty="0">
              <a:ea typeface="ＭＳ Ｐゴシック" panose="020B0600070205080204" pitchFamily="50" charset="-128"/>
            </a:endParaRPr>
          </a:p>
        </p:txBody>
      </p:sp>
      <p:sp>
        <p:nvSpPr>
          <p:cNvPr id="15363" name="Rectangle 3"/>
          <p:cNvSpPr>
            <a:spLocks noGrp="1" noChangeArrowheads="1"/>
          </p:cNvSpPr>
          <p:nvPr>
            <p:ph idx="1"/>
          </p:nvPr>
        </p:nvSpPr>
        <p:spPr>
          <a:xfrm>
            <a:off x="611560" y="2278751"/>
            <a:ext cx="7531060" cy="3778250"/>
          </a:xfrm>
        </p:spPr>
        <p:txBody>
          <a:bodyPr>
            <a:normAutofit/>
          </a:bodyPr>
          <a:lstStyle/>
          <a:p>
            <a:r>
              <a:rPr lang="ja-JP" altLang="en-US" sz="2600" b="1" dirty="0">
                <a:ea typeface="ＭＳ Ｐゴシック" panose="020B0600070205080204" pitchFamily="50" charset="-128"/>
              </a:rPr>
              <a:t>外務省提供</a:t>
            </a:r>
            <a:r>
              <a:rPr lang="en-US" altLang="ja-JP" sz="2600" b="1" dirty="0">
                <a:ea typeface="ＭＳ Ｐゴシック" panose="020B0600070205080204" pitchFamily="50" charset="-128"/>
              </a:rPr>
              <a:t>【</a:t>
            </a:r>
            <a:r>
              <a:rPr lang="ja-JP" altLang="en-US" sz="2600" b="1" dirty="0">
                <a:ea typeface="ＭＳ Ｐゴシック" panose="020B0600070205080204" pitchFamily="50" charset="-128"/>
              </a:rPr>
              <a:t>海外安全劇場</a:t>
            </a:r>
            <a:r>
              <a:rPr lang="en-US" altLang="ja-JP" sz="2600" b="1" dirty="0"/>
              <a:t>】</a:t>
            </a:r>
            <a:endParaRPr lang="ja-JP" altLang="en-US" sz="2600" b="1" dirty="0">
              <a:ea typeface="ＭＳ Ｐゴシック" panose="020B0600070205080204" pitchFamily="50" charset="-128"/>
            </a:endParaRPr>
          </a:p>
          <a:p>
            <a:pPr>
              <a:buFontTx/>
              <a:buNone/>
            </a:pPr>
            <a:r>
              <a:rPr lang="ja-JP" altLang="en-US" sz="2400" dirty="0">
                <a:ea typeface="Arial Unicode MS" panose="020B0604020202020204" pitchFamily="50" charset="-128"/>
                <a:cs typeface="Arial Unicode MS" panose="020B0604020202020204" pitchFamily="50" charset="-128"/>
              </a:rPr>
              <a:t>　 </a:t>
            </a:r>
            <a:r>
              <a:rPr lang="en-US" altLang="ja-JP" dirty="0">
                <a:solidFill>
                  <a:srgbClr val="FF0000"/>
                </a:solidFill>
                <a:ea typeface="Arial Unicode MS" panose="020B0604020202020204" pitchFamily="50" charset="-128"/>
                <a:cs typeface="Arial Unicode MS" panose="020B0604020202020204" pitchFamily="50" charset="-128"/>
                <a:hlinkClick r:id="rId3"/>
              </a:rPr>
              <a:t>http://www.anzen.mofa.go.jp/video/index.html</a:t>
            </a:r>
            <a:endParaRPr lang="en-US" altLang="ja-JP" sz="2400" dirty="0">
              <a:solidFill>
                <a:srgbClr val="FF0000"/>
              </a:solidFill>
              <a:ea typeface="Arial Unicode MS" panose="020B0604020202020204" pitchFamily="50" charset="-128"/>
              <a:cs typeface="Arial Unicode MS" panose="020B0604020202020204" pitchFamily="50" charset="-128"/>
            </a:endParaRPr>
          </a:p>
          <a:p>
            <a:endParaRPr lang="en-US" altLang="ja-JP" sz="2600" b="1" dirty="0">
              <a:latin typeface="Century" panose="02040604050505020304" pitchFamily="18" charset="0"/>
              <a:ea typeface="ＭＳ Ｐゴシック" panose="020B0600070205080204" pitchFamily="50" charset="-128"/>
            </a:endParaRPr>
          </a:p>
          <a:p>
            <a:endParaRPr lang="en-US" altLang="ja-JP" sz="2600" b="1" dirty="0">
              <a:latin typeface="Century" panose="02040604050505020304" pitchFamily="18" charset="0"/>
              <a:ea typeface="ＭＳ Ｐゴシック" panose="020B0600070205080204" pitchFamily="50" charset="-128"/>
            </a:endParaRPr>
          </a:p>
          <a:p>
            <a:pPr marL="0" indent="0">
              <a:buNone/>
            </a:pPr>
            <a:endParaRPr lang="en-US" altLang="ja-JP" sz="2800" dirty="0">
              <a:ea typeface="ＭＳ Ｐゴシック" panose="020B0600070205080204" pitchFamily="50" charset="-128"/>
            </a:endParaRPr>
          </a:p>
        </p:txBody>
      </p:sp>
      <p:sp>
        <p:nvSpPr>
          <p:cNvPr id="15364"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DA9D7CB6-ADDD-4EF3-A289-2AABA1C680D7}" type="slidenum">
              <a:rPr lang="en-US" altLang="ja-JP" sz="1200">
                <a:solidFill>
                  <a:schemeClr val="tx2"/>
                </a:solidFill>
              </a:rPr>
              <a:pPr eaLnBrk="1" hangingPunct="1"/>
              <a:t>28</a:t>
            </a:fld>
            <a:endParaRPr lang="en-US" altLang="ja-JP" sz="1200">
              <a:solidFill>
                <a:schemeClr val="tx2"/>
              </a:solidFill>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3429000"/>
            <a:ext cx="1526961" cy="1477752"/>
          </a:xfrm>
          <a:prstGeom prst="rect">
            <a:avLst/>
          </a:prstGeom>
        </p:spPr>
      </p:pic>
    </p:spTree>
    <p:extLst>
      <p:ext uri="{BB962C8B-B14F-4D97-AF65-F5344CB8AC3E}">
        <p14:creationId xmlns:p14="http://schemas.microsoft.com/office/powerpoint/2010/main" val="630182927"/>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77597" y="809433"/>
            <a:ext cx="4192855" cy="1143000"/>
          </a:xfrm>
        </p:spPr>
        <p:txBody>
          <a:bodyPr/>
          <a:lstStyle/>
          <a:p>
            <a:pPr>
              <a:lnSpc>
                <a:spcPct val="75000"/>
              </a:lnSpc>
            </a:pPr>
            <a:r>
              <a:rPr lang="en-US" altLang="ja-JP" dirty="0">
                <a:ea typeface="ＭＳ Ｐゴシック" panose="020B0600070205080204" pitchFamily="50" charset="-128"/>
              </a:rPr>
              <a:t>【</a:t>
            </a:r>
            <a:r>
              <a:rPr lang="ja-JP" altLang="en-US" dirty="0">
                <a:ea typeface="ＭＳ Ｐゴシック" panose="020B0600070205080204" pitchFamily="50" charset="-128"/>
              </a:rPr>
              <a:t>海外渡航 Ｔｉｐｓ</a:t>
            </a:r>
            <a:r>
              <a:rPr lang="en-US" altLang="ja-JP" dirty="0"/>
              <a:t>! 】</a:t>
            </a:r>
            <a:endParaRPr lang="en-US" altLang="ja-JP" dirty="0">
              <a:ea typeface="ＭＳ Ｐゴシック" panose="020B0600070205080204" pitchFamily="50" charset="-128"/>
            </a:endParaRPr>
          </a:p>
        </p:txBody>
      </p:sp>
      <p:sp>
        <p:nvSpPr>
          <p:cNvPr id="13315" name="Rectangle 3"/>
          <p:cNvSpPr>
            <a:spLocks noGrp="1" noChangeArrowheads="1"/>
          </p:cNvSpPr>
          <p:nvPr>
            <p:ph idx="1"/>
          </p:nvPr>
        </p:nvSpPr>
        <p:spPr>
          <a:xfrm>
            <a:off x="467544" y="2060848"/>
            <a:ext cx="8496944" cy="4953000"/>
          </a:xfrm>
        </p:spPr>
        <p:txBody>
          <a:bodyPr>
            <a:normAutofit lnSpcReduction="10000"/>
          </a:bodyPr>
          <a:lstStyle/>
          <a:p>
            <a:pPr>
              <a:lnSpc>
                <a:spcPct val="90000"/>
              </a:lnSpc>
              <a:buFontTx/>
              <a:buNone/>
            </a:pPr>
            <a:r>
              <a:rPr lang="ja-JP" altLang="en-US" sz="2400" dirty="0">
                <a:ea typeface="ＭＳ Ｐゴシック" panose="020B0600070205080204" pitchFamily="50" charset="-128"/>
              </a:rPr>
              <a:t>・パスポート</a:t>
            </a:r>
          </a:p>
          <a:p>
            <a:pPr lvl="1">
              <a:lnSpc>
                <a:spcPct val="90000"/>
              </a:lnSpc>
              <a:buFont typeface="Wingdings" panose="05000000000000000000" pitchFamily="2" charset="2"/>
              <a:buChar char="Ø"/>
            </a:pPr>
            <a:r>
              <a:rPr lang="ja-JP" altLang="en-US" sz="2000" dirty="0">
                <a:ea typeface="ＭＳ Ｐゴシック" panose="020B0600070205080204" pitchFamily="50" charset="-128"/>
              </a:rPr>
              <a:t>日常的にパスポートを携帯しない／コピーを使う工夫</a:t>
            </a:r>
            <a:endParaRPr lang="en-US" altLang="ja-JP" sz="2000" dirty="0">
              <a:ea typeface="ＭＳ Ｐゴシック" panose="020B0600070205080204" pitchFamily="50" charset="-128"/>
            </a:endParaRPr>
          </a:p>
          <a:p>
            <a:pPr lvl="1">
              <a:lnSpc>
                <a:spcPct val="90000"/>
              </a:lnSpc>
              <a:buFont typeface="Wingdings" panose="05000000000000000000" pitchFamily="2" charset="2"/>
              <a:buChar char="Ø"/>
            </a:pPr>
            <a:r>
              <a:rPr lang="ja-JP" altLang="en-US" sz="2000" b="1" dirty="0">
                <a:solidFill>
                  <a:srgbClr val="FFFF00"/>
                </a:solidFill>
                <a:ea typeface="ＭＳ Ｐゴシック" panose="020B0600070205080204" pitchFamily="50" charset="-128"/>
              </a:rPr>
              <a:t>パスポートのカラーコピー</a:t>
            </a:r>
            <a:r>
              <a:rPr lang="ja-JP" altLang="en-US" sz="2000" dirty="0">
                <a:ea typeface="ＭＳ Ｐゴシック" panose="020B0600070205080204" pitchFamily="50" charset="-128"/>
              </a:rPr>
              <a:t>を数枚用意していく</a:t>
            </a:r>
          </a:p>
          <a:p>
            <a:pPr lvl="1">
              <a:lnSpc>
                <a:spcPct val="90000"/>
              </a:lnSpc>
              <a:buFont typeface="Wingdings" panose="05000000000000000000" pitchFamily="2" charset="2"/>
              <a:buChar char="Ø"/>
            </a:pPr>
            <a:r>
              <a:rPr lang="ja-JP" altLang="en-US" sz="2000" b="1" dirty="0">
                <a:solidFill>
                  <a:srgbClr val="FFFF00"/>
                </a:solidFill>
                <a:ea typeface="ＭＳ Ｐゴシック" panose="020B0600070205080204" pitchFamily="50" charset="-128"/>
              </a:rPr>
              <a:t>パスポートに使用した写真</a:t>
            </a:r>
            <a:r>
              <a:rPr lang="ja-JP" altLang="en-US" sz="2000" dirty="0">
                <a:ea typeface="ＭＳ Ｐゴシック" panose="020B0600070205080204" pitchFamily="50" charset="-128"/>
              </a:rPr>
              <a:t>と同じものを準備</a:t>
            </a:r>
          </a:p>
          <a:p>
            <a:pPr>
              <a:lnSpc>
                <a:spcPct val="90000"/>
              </a:lnSpc>
              <a:buFontTx/>
              <a:buNone/>
            </a:pPr>
            <a:r>
              <a:rPr lang="ja-JP" altLang="en-US" sz="2400" dirty="0">
                <a:ea typeface="ＭＳ Ｐゴシック" panose="020B0600070205080204" pitchFamily="50" charset="-128"/>
              </a:rPr>
              <a:t>・お金</a:t>
            </a:r>
          </a:p>
          <a:p>
            <a:pPr lvl="1">
              <a:lnSpc>
                <a:spcPct val="90000"/>
              </a:lnSpc>
              <a:buFont typeface="Wingdings" panose="05000000000000000000" pitchFamily="2" charset="2"/>
              <a:buChar char="Ø"/>
            </a:pPr>
            <a:r>
              <a:rPr lang="ja-JP" altLang="en-US" sz="2000" dirty="0">
                <a:ea typeface="ＭＳ Ｐゴシック" panose="020B0600070205080204" pitchFamily="50" charset="-128"/>
              </a:rPr>
              <a:t>小分けにする</a:t>
            </a:r>
          </a:p>
          <a:p>
            <a:pPr lvl="1">
              <a:lnSpc>
                <a:spcPct val="90000"/>
              </a:lnSpc>
              <a:buFont typeface="Wingdings" panose="05000000000000000000" pitchFamily="2" charset="2"/>
              <a:buChar char="Ø"/>
            </a:pPr>
            <a:r>
              <a:rPr lang="ja-JP" altLang="en-US" sz="2000" dirty="0">
                <a:ea typeface="ＭＳ Ｐゴシック" panose="020B0600070205080204" pitchFamily="50" charset="-128"/>
              </a:rPr>
              <a:t>小限度額</a:t>
            </a:r>
            <a:r>
              <a:rPr lang="en-US" altLang="ja-JP" sz="2000" dirty="0">
                <a:ea typeface="ＭＳ Ｐゴシック" panose="020B0600070205080204" pitchFamily="50" charset="-128"/>
              </a:rPr>
              <a:t>(</a:t>
            </a:r>
            <a:r>
              <a:rPr lang="ja-JP" altLang="en-US" sz="2000" dirty="0">
                <a:ea typeface="ＭＳ Ｐゴシック" panose="020B0600070205080204" pitchFamily="50" charset="-128"/>
              </a:rPr>
              <a:t>～</a:t>
            </a:r>
            <a:r>
              <a:rPr lang="en-US" altLang="ja-JP" sz="2000" dirty="0">
                <a:ea typeface="ＭＳ Ｐゴシック" panose="020B0600070205080204" pitchFamily="50" charset="-128"/>
              </a:rPr>
              <a:t>20</a:t>
            </a:r>
            <a:r>
              <a:rPr lang="ja-JP" altLang="en-US" sz="2000" dirty="0">
                <a:ea typeface="ＭＳ Ｐゴシック" panose="020B0600070205080204" pitchFamily="50" charset="-128"/>
              </a:rPr>
              <a:t>万円</a:t>
            </a:r>
            <a:r>
              <a:rPr lang="en-US" altLang="ja-JP" sz="2000" dirty="0">
                <a:ea typeface="ＭＳ Ｐゴシック" panose="020B0600070205080204" pitchFamily="50" charset="-128"/>
              </a:rPr>
              <a:t>)</a:t>
            </a:r>
            <a:r>
              <a:rPr lang="ja-JP" altLang="en-US" sz="2000" dirty="0">
                <a:ea typeface="ＭＳ Ｐゴシック" panose="020B0600070205080204" pitchFamily="50" charset="-128"/>
              </a:rPr>
              <a:t>クレジットカードの利用（</a:t>
            </a:r>
            <a:r>
              <a:rPr lang="en-US" altLang="ja-JP" sz="2000" dirty="0">
                <a:ea typeface="ＭＳ Ｐゴシック" panose="020B0600070205080204" pitchFamily="50" charset="-128"/>
              </a:rPr>
              <a:t>ID</a:t>
            </a:r>
            <a:r>
              <a:rPr lang="ja-JP" altLang="en-US" sz="2000" dirty="0">
                <a:ea typeface="ＭＳ Ｐゴシック" panose="020B0600070205080204" pitchFamily="50" charset="-128"/>
              </a:rPr>
              <a:t>代わり、デポジット</a:t>
            </a:r>
            <a:r>
              <a:rPr lang="en-US" altLang="ja-JP" sz="2000" dirty="0">
                <a:ea typeface="ＭＳ Ｐゴシック" panose="020B0600070205080204" pitchFamily="50" charset="-128"/>
              </a:rPr>
              <a:t>…</a:t>
            </a:r>
            <a:r>
              <a:rPr lang="ja-JP" altLang="en-US" sz="2000" dirty="0">
                <a:ea typeface="ＭＳ Ｐゴシック" panose="020B0600070205080204" pitchFamily="50" charset="-128"/>
              </a:rPr>
              <a:t>）</a:t>
            </a:r>
          </a:p>
          <a:p>
            <a:pPr>
              <a:lnSpc>
                <a:spcPct val="90000"/>
              </a:lnSpc>
              <a:buFontTx/>
              <a:buNone/>
            </a:pPr>
            <a:r>
              <a:rPr lang="ja-JP" altLang="en-US" sz="2400" dirty="0">
                <a:ea typeface="ＭＳ Ｐゴシック" panose="020B0600070205080204" pitchFamily="50" charset="-128"/>
              </a:rPr>
              <a:t>・二重ロック、ワイヤーロックの勧め</a:t>
            </a:r>
          </a:p>
          <a:p>
            <a:pPr>
              <a:lnSpc>
                <a:spcPct val="90000"/>
              </a:lnSpc>
              <a:buFontTx/>
              <a:buNone/>
            </a:pPr>
            <a:r>
              <a:rPr lang="ja-JP" altLang="en-US" sz="2400" dirty="0">
                <a:ea typeface="ＭＳ Ｐゴシック" panose="020B0600070205080204" pitchFamily="50" charset="-128"/>
              </a:rPr>
              <a:t>・セイフティーボックス、ホテルの部屋などを過信しない</a:t>
            </a:r>
          </a:p>
          <a:p>
            <a:pPr>
              <a:lnSpc>
                <a:spcPct val="90000"/>
              </a:lnSpc>
              <a:buFontTx/>
              <a:buNone/>
            </a:pPr>
            <a:r>
              <a:rPr lang="ja-JP" altLang="en-US" sz="2400" dirty="0">
                <a:ea typeface="ＭＳ Ｐゴシック" panose="020B0600070205080204" pitchFamily="50" charset="-128"/>
              </a:rPr>
              <a:t>・怪しいものは「無視／無関心」に限る。</a:t>
            </a:r>
          </a:p>
          <a:p>
            <a:pPr>
              <a:lnSpc>
                <a:spcPct val="90000"/>
              </a:lnSpc>
              <a:buFontTx/>
              <a:buNone/>
            </a:pPr>
            <a:r>
              <a:rPr lang="ja-JP" altLang="en-US" sz="2400" dirty="0">
                <a:ea typeface="ＭＳ Ｐゴシック" panose="020B0600070205080204" pitchFamily="50" charset="-128"/>
              </a:rPr>
              <a:t>・交通事情の把握</a:t>
            </a:r>
          </a:p>
          <a:p>
            <a:pPr lvl="1">
              <a:lnSpc>
                <a:spcPct val="90000"/>
              </a:lnSpc>
              <a:buFont typeface="Wingdings" panose="05000000000000000000" pitchFamily="2" charset="2"/>
              <a:buChar char="Ø"/>
            </a:pPr>
            <a:r>
              <a:rPr lang="ja-JP" altLang="en-US" sz="2000" dirty="0">
                <a:ea typeface="ＭＳ Ｐゴシック" panose="020B0600070205080204" pitchFamily="50" charset="-128"/>
              </a:rPr>
              <a:t>右側通行、左側通行、自転車専用道路</a:t>
            </a:r>
            <a:r>
              <a:rPr lang="en-US" altLang="ja-JP" sz="2000" dirty="0">
                <a:ea typeface="ＭＳ Ｐゴシック" panose="020B0600070205080204" pitchFamily="50" charset="-128"/>
              </a:rPr>
              <a:t>…</a:t>
            </a:r>
          </a:p>
          <a:p>
            <a:pPr lvl="1">
              <a:lnSpc>
                <a:spcPct val="90000"/>
              </a:lnSpc>
              <a:buFont typeface="Wingdings" panose="05000000000000000000" pitchFamily="2" charset="2"/>
              <a:buChar char="Ø"/>
            </a:pPr>
            <a:r>
              <a:rPr lang="ja-JP" altLang="en-US" sz="2000" dirty="0">
                <a:ea typeface="ＭＳ Ｐゴシック" panose="020B0600070205080204" pitchFamily="50" charset="-128"/>
              </a:rPr>
              <a:t>歩行者優先、自動車優先、常時右折（左折）可</a:t>
            </a:r>
            <a:r>
              <a:rPr lang="en-US" altLang="ja-JP" sz="2000" dirty="0">
                <a:ea typeface="ＭＳ Ｐゴシック" panose="020B0600070205080204" pitchFamily="50" charset="-128"/>
              </a:rPr>
              <a:t>…</a:t>
            </a:r>
          </a:p>
          <a:p>
            <a:pPr>
              <a:lnSpc>
                <a:spcPct val="90000"/>
              </a:lnSpc>
              <a:buFontTx/>
              <a:buNone/>
            </a:pPr>
            <a:endParaRPr lang="en-US" altLang="ja-JP" sz="2400" dirty="0">
              <a:ea typeface="ＭＳ Ｐゴシック" panose="020B0600070205080204" pitchFamily="50" charset="-128"/>
            </a:endParaRPr>
          </a:p>
        </p:txBody>
      </p:sp>
      <p:sp>
        <p:nvSpPr>
          <p:cNvPr id="13316"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6E686E83-B1FD-42B0-B0D6-6870CF1B1544}" type="slidenum">
              <a:rPr lang="en-US" altLang="ja-JP" sz="1200">
                <a:solidFill>
                  <a:schemeClr val="tx2"/>
                </a:solidFill>
              </a:rPr>
              <a:pPr eaLnBrk="1" hangingPunct="1"/>
              <a:t>29</a:t>
            </a:fld>
            <a:endParaRPr lang="en-US" altLang="ja-JP" sz="1200">
              <a:solidFill>
                <a:schemeClr val="tx2"/>
              </a:solidFill>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（１０／１０）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3</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033365531"/>
              </p:ext>
            </p:extLst>
          </p:nvPr>
        </p:nvGraphicFramePr>
        <p:xfrm>
          <a:off x="107504" y="620688"/>
          <a:ext cx="8898770" cy="6040719"/>
        </p:xfrm>
        <a:graphic>
          <a:graphicData uri="http://schemas.openxmlformats.org/drawingml/2006/table">
            <a:tbl>
              <a:tblPr/>
              <a:tblGrid>
                <a:gridCol w="943741">
                  <a:extLst>
                    <a:ext uri="{9D8B030D-6E8A-4147-A177-3AD203B41FA5}">
                      <a16:colId xmlns:a16="http://schemas.microsoft.com/office/drawing/2014/main" val="20000"/>
                    </a:ext>
                  </a:extLst>
                </a:gridCol>
                <a:gridCol w="5987031">
                  <a:extLst>
                    <a:ext uri="{9D8B030D-6E8A-4147-A177-3AD203B41FA5}">
                      <a16:colId xmlns:a16="http://schemas.microsoft.com/office/drawing/2014/main" val="20001"/>
                    </a:ext>
                  </a:extLst>
                </a:gridCol>
                <a:gridCol w="1967998">
                  <a:extLst>
                    <a:ext uri="{9D8B030D-6E8A-4147-A177-3AD203B41FA5}">
                      <a16:colId xmlns:a16="http://schemas.microsoft.com/office/drawing/2014/main" val="20002"/>
                    </a:ext>
                  </a:extLst>
                </a:gridCol>
              </a:tblGrid>
              <a:tr h="360044">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詳細</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741702">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2017.6.5</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フィリピン西部ブスアンガ島で日本人男性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人が行方不明になり、同国在住の日本人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とフィリピン人の通訳の男を殺人容疑で逮捕した。 ホテルから西へ約</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キロ離れたガロック島で、殺害指示により地元の男</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人によって射殺され、遺体は切断されて近くの海に捨てられた。</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大阪府出身の男性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と茨城県出身の男性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45147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2017.6.4</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バリ島南部クタの海岸でサーフィンをしていた邦人男性が波にのまれ死亡。岸から沖合に向かう離岸流に巻き込まれた可能性がある。</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本籍地栃木県の男性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45147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2017.2.28</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中米コスタリカのプンタレナス近郊にある観光地で滝に飛び込み死亡。午後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時ごろ滝に飛び込んだところ、浮かび上がってこなかった。</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男性旅行者</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代</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16124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2017.1.19</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マレーシアで、デング熱に感染した邦人が死亡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代</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46579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2016.12.30</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中部・台中市梧棲区の交差点で、タクシーとトレーラーが絡む事故が起きた。タクシーの運転手（</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）と乗客の日本人男性（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）は、搬送先の病院で死亡が確認された。</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クルーズ客船「ぱしふぃっくびーなす」の乗客男性（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312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2016.12.13</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オーストラリアの東部ケアンズの沖合約</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キロにあるサンゴ礁「ムーアリーフ」で遊泳中に意識を失い、間もなく死亡。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現地ツアーに参加した観光客女性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46579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2016.12.7</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外国人観光客を乗せた車が横転する事故があり、乗っていた女性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人が車外に放り出され死亡した。 女性を含む一行は、世界遺産のアブシンベル神殿からアスワンに向かう途中だった。</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大阪市出身女性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312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2016.11.28</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ハワイのホノルル郊外のカポレイで、スピード出しすぎで乗用車が道路脇の木や壁に激突で死亡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ハワイ東海インターナショナルカレッジの学生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(19)(20)</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46579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2016.11.19</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南米コロンビアの第</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の都市・中部メデジンで、自身の携帯電話とタブレット端末を奪った犯人を追いかけていたところ、銃を持って突然現れた別の人物が少なくとも</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発を発砲。男性はその場で死亡。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休学し世界旅行中の一橋大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45147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2016.11.15</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パキスタンの首都イスラマバード近郊のホテルの浴室で、日本人の男性が死亡しているのが見つかった。顔には打撲の痕があった。</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愛知県が本籍の男性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312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2016.11.07</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インドネシア・バリ島東海岸にあるスランガン島沖で観光用ボートが転覆し、死亡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日本人観光客</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312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2016.10.09</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香港ホテルで死亡しているのが地元警察により確認された。事件性はないとみられ、警察が死因を詳しく調査する。</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日本人女性死亡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312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2016.09.22</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オーストラリアの北東部クイーンズランド州ケアンズの入江で、水上オートバイが仮留中の観光船に衝突し乗っていた客が死亡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観光客女性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r h="31210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2016.8.11</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ヨーロッパ中央部のアルプス山脈（ツィナルロートホルン）を下山していたところ、標高</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3930m</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地点で滑落して死亡。</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登山をしていた男性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171" marR="5171" marT="517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5793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1388" y="2013655"/>
            <a:ext cx="8578910" cy="1143000"/>
          </a:xfrm>
        </p:spPr>
        <p:txBody>
          <a:bodyPr>
            <a:normAutofit/>
          </a:bodyPr>
          <a:lstStyle/>
          <a:p>
            <a:r>
              <a:rPr lang="ja-JP" altLang="en-US" dirty="0">
                <a:solidFill>
                  <a:srgbClr val="00B0F0"/>
                </a:solidFill>
                <a:ea typeface="ＭＳ Ｐゴシック" panose="020B0600070205080204" pitchFamily="50" charset="-128"/>
              </a:rPr>
              <a:t>安全第一で、楽しく、有意義な海外渡航を！</a:t>
            </a:r>
          </a:p>
        </p:txBody>
      </p:sp>
      <p:sp>
        <p:nvSpPr>
          <p:cNvPr id="16387" name="Rectangle 5"/>
          <p:cNvSpPr>
            <a:spLocks noGrp="1" noChangeArrowheads="1"/>
          </p:cNvSpPr>
          <p:nvPr>
            <p:ph idx="1"/>
          </p:nvPr>
        </p:nvSpPr>
        <p:spPr>
          <a:xfrm>
            <a:off x="455387" y="5586351"/>
            <a:ext cx="8370911" cy="1066800"/>
          </a:xfrm>
        </p:spPr>
        <p:txBody>
          <a:bodyPr>
            <a:normAutofit/>
          </a:bodyPr>
          <a:lstStyle/>
          <a:p>
            <a:pPr>
              <a:buFontTx/>
              <a:buNone/>
            </a:pPr>
            <a:r>
              <a:rPr lang="ja-JP" altLang="en-US" sz="2800" dirty="0">
                <a:ea typeface="ＭＳ Ｐゴシック" panose="020B0600070205080204" pitchFamily="50" charset="-128"/>
              </a:rPr>
              <a:t>問い合わせ、さらなる情報は</a:t>
            </a:r>
            <a:r>
              <a:rPr lang="en-US" altLang="ja-JP" sz="2800" dirty="0">
                <a:ea typeface="ＭＳ Ｐゴシック" panose="020B0600070205080204" pitchFamily="50" charset="-128"/>
              </a:rPr>
              <a:t>…</a:t>
            </a:r>
          </a:p>
          <a:p>
            <a:pPr>
              <a:buFontTx/>
              <a:buNone/>
            </a:pPr>
            <a:r>
              <a:rPr lang="ja-JP" altLang="en-US" sz="2800" dirty="0">
                <a:ea typeface="ＭＳ Ｐゴシック" panose="020B0600070205080204" pitchFamily="50" charset="-128"/>
              </a:rPr>
              <a:t>　三重大学　国際交流チーム（総合研究棟</a:t>
            </a:r>
            <a:r>
              <a:rPr lang="en-US" altLang="ja-JP" sz="2800" dirty="0">
                <a:ea typeface="ＭＳ Ｐゴシック" panose="020B0600070205080204" pitchFamily="50" charset="-128"/>
              </a:rPr>
              <a:t>Ⅱ 2F</a:t>
            </a:r>
            <a:r>
              <a:rPr lang="ja-JP" altLang="en-US" sz="2800" dirty="0">
                <a:ea typeface="ＭＳ Ｐゴシック" panose="020B0600070205080204" pitchFamily="50" charset="-128"/>
              </a:rPr>
              <a:t>）まで</a:t>
            </a:r>
          </a:p>
        </p:txBody>
      </p:sp>
      <p:sp>
        <p:nvSpPr>
          <p:cNvPr id="16388"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9424F896-8F47-498F-BD88-55C58D8E11EB}" type="slidenum">
              <a:rPr lang="en-US" altLang="ja-JP" sz="1200">
                <a:solidFill>
                  <a:schemeClr val="tx2"/>
                </a:solidFill>
              </a:rPr>
              <a:pPr eaLnBrk="1" hangingPunct="1"/>
              <a:t>30</a:t>
            </a:fld>
            <a:endParaRPr lang="en-US" altLang="ja-JP" sz="1200" dirty="0">
              <a:solidFill>
                <a:schemeClr val="tx2"/>
              </a:solidFill>
            </a:endParaRPr>
          </a:p>
        </p:txBody>
      </p:sp>
      <p:pic>
        <p:nvPicPr>
          <p:cNvPr id="16389" name="Picture 6" descr="C:\Program Files\Microsoft Office\Clipart\standard\stddir1\BD05721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051765"/>
            <a:ext cx="1509465" cy="117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C:\Program Files\Microsoft Office\Clipart\standard\stddir1\BD04881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6984" y="4387156"/>
            <a:ext cx="1355556" cy="103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8"/>
          <p:cNvSpPr>
            <a:spLocks noChangeArrowheads="1"/>
          </p:cNvSpPr>
          <p:nvPr/>
        </p:nvSpPr>
        <p:spPr bwMode="auto">
          <a:xfrm>
            <a:off x="827583" y="3216635"/>
            <a:ext cx="6629400" cy="20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90000"/>
              </a:lnSpc>
              <a:spcBef>
                <a:spcPct val="20000"/>
              </a:spcBef>
            </a:pPr>
            <a:r>
              <a:rPr lang="ja-JP" altLang="en-US" dirty="0">
                <a:solidFill>
                  <a:srgbClr val="FFFF00"/>
                </a:solidFill>
              </a:rPr>
              <a:t>・体調管理に気を付ける！</a:t>
            </a:r>
            <a:endParaRPr lang="en-US" altLang="ja-JP" dirty="0">
              <a:solidFill>
                <a:srgbClr val="FFFF00"/>
              </a:solidFill>
            </a:endParaRPr>
          </a:p>
          <a:p>
            <a:pPr eaLnBrk="1" hangingPunct="1">
              <a:lnSpc>
                <a:spcPct val="90000"/>
              </a:lnSpc>
              <a:spcBef>
                <a:spcPct val="20000"/>
              </a:spcBef>
            </a:pPr>
            <a:r>
              <a:rPr lang="ja-JP" altLang="en-US" dirty="0">
                <a:solidFill>
                  <a:srgbClr val="FFFF00"/>
                </a:solidFill>
              </a:rPr>
              <a:t>・普段やらないことは、海外でもやらない！</a:t>
            </a:r>
            <a:endParaRPr lang="en-US" altLang="ja-JP" dirty="0">
              <a:solidFill>
                <a:srgbClr val="FFFF00"/>
              </a:solidFill>
            </a:endParaRPr>
          </a:p>
          <a:p>
            <a:pPr eaLnBrk="1" hangingPunct="1">
              <a:lnSpc>
                <a:spcPct val="90000"/>
              </a:lnSpc>
              <a:spcBef>
                <a:spcPct val="20000"/>
              </a:spcBef>
            </a:pPr>
            <a:r>
              <a:rPr lang="ja-JP" altLang="en-US" dirty="0">
                <a:solidFill>
                  <a:srgbClr val="FFFF00"/>
                </a:solidFill>
              </a:rPr>
              <a:t>・現地のルールを守って過ごそう！</a:t>
            </a:r>
          </a:p>
          <a:p>
            <a:pPr eaLnBrk="1" hangingPunct="1">
              <a:lnSpc>
                <a:spcPct val="90000"/>
              </a:lnSpc>
              <a:spcBef>
                <a:spcPct val="20000"/>
              </a:spcBef>
            </a:pPr>
            <a:r>
              <a:rPr lang="ja-JP" altLang="en-US" dirty="0">
                <a:solidFill>
                  <a:srgbClr val="FFFF00"/>
                </a:solidFill>
              </a:rPr>
              <a:t>・世界中にリアルな仲間、友達を増やしてみよう！</a:t>
            </a:r>
          </a:p>
          <a:p>
            <a:pPr eaLnBrk="1" hangingPunct="1">
              <a:lnSpc>
                <a:spcPct val="90000"/>
              </a:lnSpc>
              <a:spcBef>
                <a:spcPct val="20000"/>
              </a:spcBef>
            </a:pPr>
            <a:r>
              <a:rPr lang="ja-JP" altLang="en-US" dirty="0">
                <a:solidFill>
                  <a:srgbClr val="FFFF00"/>
                </a:solidFill>
              </a:rPr>
              <a:t>・様々な文化を理解、体験し、人間力を高めよう！</a:t>
            </a:r>
          </a:p>
        </p:txBody>
      </p:sp>
      <p:sp>
        <p:nvSpPr>
          <p:cNvPr id="8" name="Rectangle 2"/>
          <p:cNvSpPr txBox="1">
            <a:spLocks noChangeArrowheads="1"/>
          </p:cNvSpPr>
          <p:nvPr/>
        </p:nvSpPr>
        <p:spPr bwMode="auto">
          <a:xfrm>
            <a:off x="1547664" y="571220"/>
            <a:ext cx="4696241"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108000" bIns="0" numCol="1" anchor="ctr" anchorCtr="0" compatLnSpc="1">
            <a:prstTxWarp prst="textNoShape">
              <a:avLst/>
            </a:prstTxWarp>
          </a:bodyPr>
          <a:lstStyle>
            <a:lvl1pPr algn="l" rtl="0" eaLnBrk="1" fontAlgn="base" hangingPunct="1">
              <a:spcBef>
                <a:spcPct val="0"/>
              </a:spcBef>
              <a:spcAft>
                <a:spcPct val="0"/>
              </a:spcAft>
              <a:defRPr kumimoji="1" sz="3500" kern="1200">
                <a:solidFill>
                  <a:schemeClr val="tx1"/>
                </a:solidFill>
                <a:latin typeface="+mj-lt"/>
                <a:ea typeface="+mj-ea"/>
                <a:cs typeface="+mj-cs"/>
              </a:defRPr>
            </a:lvl1pPr>
            <a:lvl2pPr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2pPr>
            <a:lvl3pPr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3pPr>
            <a:lvl4pPr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4pPr>
            <a:lvl5pPr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5pPr>
            <a:lvl6pPr marL="457200"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6pPr>
            <a:lvl7pPr marL="914400"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7pPr>
            <a:lvl8pPr marL="1371600"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8pPr>
            <a:lvl9pPr marL="1828800" algn="l" rtl="0" eaLnBrk="1" fontAlgn="base" hangingPunct="1">
              <a:spcBef>
                <a:spcPct val="0"/>
              </a:spcBef>
              <a:spcAft>
                <a:spcPct val="0"/>
              </a:spcAft>
              <a:defRPr kumimoji="1" sz="35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4400" dirty="0">
                <a:latin typeface="MV Boli" panose="02000500030200090000" pitchFamily="2" charset="0"/>
                <a:ea typeface="GulimChe" panose="020B0609000101010101" pitchFamily="49" charset="-127"/>
                <a:cs typeface="MV Boli" panose="02000500030200090000" pitchFamily="2" charset="0"/>
              </a:rPr>
              <a:t>Are you ready?</a:t>
            </a:r>
            <a:endParaRPr lang="ja-JP" altLang="en-US" sz="4400" dirty="0">
              <a:latin typeface="MV Boli" panose="02000500030200090000" pitchFamily="2" charset="0"/>
              <a:ea typeface="GulimChe" panose="020B0609000101010101" pitchFamily="49" charset="-127"/>
              <a:cs typeface="MV Boli" panose="02000500030200090000" pitchFamily="2" charset="0"/>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（９／１０）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4</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3302106550"/>
              </p:ext>
            </p:extLst>
          </p:nvPr>
        </p:nvGraphicFramePr>
        <p:xfrm>
          <a:off x="107504" y="631776"/>
          <a:ext cx="8898770" cy="6161392"/>
        </p:xfrm>
        <a:graphic>
          <a:graphicData uri="http://schemas.openxmlformats.org/drawingml/2006/table">
            <a:tbl>
              <a:tblPr/>
              <a:tblGrid>
                <a:gridCol w="93610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986002">
                  <a:extLst>
                    <a:ext uri="{9D8B030D-6E8A-4147-A177-3AD203B41FA5}">
                      <a16:colId xmlns:a16="http://schemas.microsoft.com/office/drawing/2014/main" val="20002"/>
                    </a:ext>
                  </a:extLst>
                </a:gridCol>
              </a:tblGrid>
              <a:tr h="288032">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詳細</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477070">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2016.7.10</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スイス南部ヴァリス（ヴァレー）州のモンテ・モロ峠を登山中のが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15m</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下の斜面に転落。救助隊が駆け付けたが、その場で死亡が確認された。</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32085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2016.7.1</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バングラデシュの首都ダッカの飲食店が襲撃されたテロ事件に巻き込まれ人質</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人が死亡</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人と女性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34561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2016.1.7</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台湾南部屏東県にある賽嘉航空運動公園でパラグライダーが墜落し死亡。パラグライダーは約１００メートル上空から墜落。</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633286">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2016.1.7</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日タイ南部の観光地パンガン島で遊泳中に行方不明になっていた男性が、同島近くの小島の岩場で遺体で見つかった。 友人らと小島から泳いで戻る途中、波にさらわれて姿が見えなくなっていた。地元警察は、おぼれたとみている。</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千葉県の大学生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633286">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2015.10.13</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タイ中部アントン県で自宅で血を流して死亡しているのが見つかった。近くに住む内妻の親族の男（</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）の自宅そばのごみ箱から、男性が購入した腕時計や血の付いたニット帽、凶器の可能性のあるはさみを見つけた。</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兵庫県出身の男性（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4770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2015.10.03</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バングラデシュ北西部ランプル地区で、バイクに乗った数人組が男性に近づき、至近距離から数発発砲した。男性は胸などを撃たれて死亡した。</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ランプル地区で家と土地を借り、農業に従事していた男性（６０代）</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5219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2015.9.07</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インドネシア・ジャカルタのマンションで、ベッドの上で毛布に包まれた状態で女性の遺体が発見された。首にはしめられたような痕。マンション警備員のインドネシア人の男（</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）を殺人容疑で逮捕。強盗目的。</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ヤマハ発動機現地法人の契約社員の女性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51206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2015.9.03</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カナダのイエローナイフで速道路沿いを</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人で歩いている姿を目撃されたのを最後に行方不明になっていた女性の遺体と複数の所持品を発見。</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2014.11.16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に自殺としてカナダの現地警察は捜査を打ち切り。</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熊本県出身の千葉県松戸市のクリニックに勤務の女性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17531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2015.6.08</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ボルネオ島の地震により遺体が発見された。</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4770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2015.2.15</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韓国忠清南道（チュンチョンナムド）瑞山（ソサン）市の貯水池で遺体が発見された。外傷はなく池に入ったところ氷が割れ水中に落ちたとみている。</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香川県出身の留学生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4770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2015.2.01</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イスラム国に邦人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名が身柄拘束され、人質にした男性の殺害映像声明をインターネット上で公開。殺害理由は日本政府が対</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ISIL</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の戦いに参加したため。</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仙台市出身のフリージャーナリスト</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4770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2015.1.29</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日本人ジャーナリストがイスラム教スンニ派過激組織「イスラム国」に拘束された事件の取材班に同行していた際、タクシーが交通事故に巻き込まれ死亡</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トルコ在住</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年のフジテレビスタッフ女性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34561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2015.1.24</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イスラム国に邦人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名が身柄拘束され、イスラム国に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名の男性を殺害したとみられる画像がインターネットに公開された。</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映像通信会社「インデペンデント・プレス」のジャーナリスト</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4930" marR="4930" marT="493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9333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（８／１０）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5</a:t>
            </a:fld>
            <a:endParaRPr lang="en-US" altLang="ja-JP"/>
          </a:p>
        </p:txBody>
      </p:sp>
      <p:graphicFrame>
        <p:nvGraphicFramePr>
          <p:cNvPr id="3" name="表 2"/>
          <p:cNvGraphicFramePr>
            <a:graphicFrameLocks noGrp="1"/>
          </p:cNvGraphicFramePr>
          <p:nvPr>
            <p:extLst>
              <p:ext uri="{D42A27DB-BD31-4B8C-83A1-F6EECF244321}">
                <p14:modId xmlns:p14="http://schemas.microsoft.com/office/powerpoint/2010/main" val="4145910939"/>
              </p:ext>
            </p:extLst>
          </p:nvPr>
        </p:nvGraphicFramePr>
        <p:xfrm>
          <a:off x="85003" y="620688"/>
          <a:ext cx="8973994" cy="6142034"/>
        </p:xfrm>
        <a:graphic>
          <a:graphicData uri="http://schemas.openxmlformats.org/drawingml/2006/table">
            <a:tbl>
              <a:tblPr/>
              <a:tblGrid>
                <a:gridCol w="958605">
                  <a:extLst>
                    <a:ext uri="{9D8B030D-6E8A-4147-A177-3AD203B41FA5}">
                      <a16:colId xmlns:a16="http://schemas.microsoft.com/office/drawing/2014/main" val="20000"/>
                    </a:ext>
                  </a:extLst>
                </a:gridCol>
                <a:gridCol w="6060659">
                  <a:extLst>
                    <a:ext uri="{9D8B030D-6E8A-4147-A177-3AD203B41FA5}">
                      <a16:colId xmlns:a16="http://schemas.microsoft.com/office/drawing/2014/main" val="20001"/>
                    </a:ext>
                  </a:extLst>
                </a:gridCol>
                <a:gridCol w="1954730">
                  <a:extLst>
                    <a:ext uri="{9D8B030D-6E8A-4147-A177-3AD203B41FA5}">
                      <a16:colId xmlns:a16="http://schemas.microsoft.com/office/drawing/2014/main" val="20002"/>
                    </a:ext>
                  </a:extLst>
                </a:gridCol>
              </a:tblGrid>
              <a:tr h="360040">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464664">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2014.11.09</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午前</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時ごろ米ロサンゼルス近郊イングルウッドにある吉野家前のショッピングセンターの駐車場で、車に乗っていた男らに、頭を銃で撃たれ死亡。容疑者は逃走中。</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短期滞在者</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464664">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2014.11.04</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カナダ北西部のイエローナイフで行方不明になっている日本人女性について、警察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日、死亡したとみられると発表した。犯罪に巻き込まれた形跡はない</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熊本県出身女性医師</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247300">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2014.09.26</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ネパールのヒマラヤ山脈にあるマナスル（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8163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メートル）で滑落して死亡。</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神奈川県出身の男性（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235586">
                <a:tc rowSpan="3">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2014.09.21</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タイ・バンコク近郊サムットプラカン県で男性が行方不明となった。</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0FFF0"/>
                    </a:solidFill>
                  </a:tcPr>
                </a:tc>
                <a:tc rowSpan="3">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愛知県出身の男性（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288516">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男性を刃物でバラバラに切断するなどして殺害し、遺体を近くの運河に捨てた疑いでタクシー運転手</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と妻</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を逮捕</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0FFF0"/>
                    </a:solidFill>
                  </a:tcPr>
                </a:tc>
                <a:tc vMerge="1">
                  <a:txBody>
                    <a:bodyPr/>
                    <a:lstStyle/>
                    <a:p>
                      <a:endParaRPr kumimoji="1" lang="ja-JP" altLang="en-US"/>
                    </a:p>
                  </a:txBody>
                  <a:tcPr/>
                </a:tc>
                <a:extLst>
                  <a:ext uri="{0D108BD9-81ED-4DB2-BD59-A6C34878D82A}">
                    <a16:rowId xmlns:a16="http://schemas.microsoft.com/office/drawing/2014/main" val="10005"/>
                  </a:ext>
                </a:extLst>
              </a:tr>
              <a:tr h="120876">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妻の元夫の日本人男性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2003.10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に階段から突き落として殺害したと供述</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0FFF0"/>
                    </a:solidFill>
                  </a:tcPr>
                </a:tc>
                <a:tc vMerge="1">
                  <a:txBody>
                    <a:bodyPr/>
                    <a:lstStyle/>
                    <a:p>
                      <a:endParaRPr kumimoji="1" lang="ja-JP" altLang="en-US"/>
                    </a:p>
                  </a:txBody>
                  <a:tcPr/>
                </a:tc>
                <a:extLst>
                  <a:ext uri="{0D108BD9-81ED-4DB2-BD59-A6C34878D82A}">
                    <a16:rowId xmlns:a16="http://schemas.microsoft.com/office/drawing/2014/main" val="10006"/>
                  </a:ext>
                </a:extLst>
              </a:tr>
              <a:tr h="35012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2014.08.29</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アメリカ・ニューヨーク・マンハッタンのハドソン川で、日本人の遺体が見つかり、殺人の疑いで捜査</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35012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2014.08.25</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フィリピン マニラ近郊で日本人男性がバイクに乗った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人組の男に射殺された。殺人の疑いで捜査</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46466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2014.08.21</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米カリフォルニア州南部オーシャンサイド市の高速道路で、日本人留学生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今週から大学に通い始めた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が乗った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人乗用車が電柱に激突し、</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人が死亡、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人が重軽傷。</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日本人留学生男性</a:t>
                      </a:r>
                      <a:r>
                        <a:rPr lang="en-US" altLang="zh-CN" sz="1100" b="0" i="0" u="none" strike="noStrike">
                          <a:solidFill>
                            <a:srgbClr val="000000"/>
                          </a:solidFill>
                          <a:effectLst/>
                          <a:latin typeface="ＭＳ Ｐゴシック" panose="020B0600070205080204" pitchFamily="50" charset="-128"/>
                          <a:ea typeface="ＭＳ Ｐゴシック" panose="020B0600070205080204" pitchFamily="50" charset="-128"/>
                        </a:rPr>
                        <a:t>(19)(20)</a:t>
                      </a: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、女性</a:t>
                      </a:r>
                      <a:r>
                        <a:rPr lang="en-US" altLang="zh-CN" sz="110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35012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2014.07.17</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台湾・桃園県亀山郷のホテルで、ベッドでぐったりしているのを発見された。男性は病院に搬送されたが窒息死した。</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(65)</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35012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2014.05.01</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台湾南部・高雄市を仕事で訪れていた男性が植物園の敷地内で遺体で発見された。結束バンドを使って自分の首を絞め窒息死。</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35012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2014.03.28</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米西部アリゾナ州北部で、車が別の車と衝突し</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人が死亡。残る</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人は重傷を負い、病院に運ばれた。</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日本人家族</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36444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2014.03.15</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米ニューヨーク市中心部マンハッタンの中部にある集合住居ビルでガス漏れ爆発事故が発生。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階建てのアパート</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棟が倒壊。</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人が死亡。</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r h="46466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2014.03.14</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インド北部ウッタルプラデシュ・ガンジス川のほとりに座った状態で発見された。 首にはひものような</a:t>
                      </a:r>
                      <a:r>
                        <a:rPr lang="ja-JP" altLang="en-US"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もので</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絞められた痕跡あり。事件と断定し捜査中。</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長崎県出身男性</a:t>
                      </a:r>
                      <a:r>
                        <a:rPr lang="en-US" altLang="zh-TW" sz="11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4"/>
                  </a:ext>
                </a:extLst>
              </a:tr>
              <a:tr h="46466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2014.02.18</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インドネシア・バリ島沖で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人が行方不明になり、</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名の死亡が確認された。 地点から西に約</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キロで、ウエットスーツに潜水具、足ひれを付けた状態で見つかった。</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日本人女性ダイバー</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5"/>
                  </a:ext>
                </a:extLst>
              </a:tr>
              <a:tr h="35012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2014.01.23</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米ハワイ・オアフ島ワヒワのゴルフ場で強風で折れた大木の枝が、頭部を直撃した。 頭部を負傷し、病院に運ばれたが死亡した。</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大津市 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p>
                  </a:txBody>
                  <a:tcPr marL="3838" marR="3838" marT="383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28228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（７／１０）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6</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436329347"/>
              </p:ext>
            </p:extLst>
          </p:nvPr>
        </p:nvGraphicFramePr>
        <p:xfrm>
          <a:off x="107504" y="620688"/>
          <a:ext cx="8928991" cy="6083815"/>
        </p:xfrm>
        <a:graphic>
          <a:graphicData uri="http://schemas.openxmlformats.org/drawingml/2006/table">
            <a:tbl>
              <a:tblPr/>
              <a:tblGrid>
                <a:gridCol w="1008112">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944215">
                  <a:extLst>
                    <a:ext uri="{9D8B030D-6E8A-4147-A177-3AD203B41FA5}">
                      <a16:colId xmlns:a16="http://schemas.microsoft.com/office/drawing/2014/main" val="20002"/>
                    </a:ext>
                  </a:extLst>
                </a:gridCol>
              </a:tblGrid>
              <a:tr h="360040">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625174">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2013.12.28</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南米エクアドルのグアヤキルで夫妻が銃で襲われ、夫が死亡、妻が重傷を負った。 午後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時すぎにレストランを出て、路上でタクシーを呼び止めて乗車した際に襲われた。犯行に関与した疑いがあるエクアドル人の男ら８人の身柄を拘束。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新婚旅行中の日本人夫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4709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2013.10.02</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スイス南部バレー州で山岳地サースフェーで行方不明になっていた男性の遺体を、サースフェー山中の氷河で発見。 散策中に氷河に落下した可能性がある。</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奈良県出身の男性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89149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2013.09.09</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トルコ中部カッパドキアのゼミ渓谷を散策中に、女性が刃物で刺された。観光客が発見し通報。 </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その後、現場から逃走したとみられる男の身柄を確保するも誤認逮捕。</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その後、事件現場の近くの村に住む容疑者</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を逮捕。「自転車に乗っていた女性に、自分の運転する車が接触して、トラブルになった。カッとなってやった」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新潟大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年の女性（もう</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人は重症）</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31766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2013.07.22</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フィリピン、マニラ市の路上で遺体で見つかった。 右手付近に拳銃があり、警察は自殺の可能性が高いとみて捜査。</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兵庫県出身の日本人男性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4709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2013.07.15</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アフリカのケニアで、モンバサ港の建設作業に従事していた社員が、車で移動中に物陰に潜んでいた武装集団に銃撃されて死亡。 銀行で金を下ろした後で、強盗目的で襲われた。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東洋建設の協力会社の男性社員（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4709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2013.06.09</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ベトナム・ハノイ市内でバイクを運転中にトラックに衝突し、死亡した。 ハノイ東部のバクニン省方面に向けて走行中、前方のトラックに突っ込んだとみられる。</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山口県下関市出身の考古学者（</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54660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2013.05.25</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韓国東部・江原道の「麟蹄オートテーマパーク」にて、会話中、意識をなくして倒れ、病院に搬送されたが、死亡。 四輪レース「スーパー耐久シリーズ」第</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戦の韓国大会に整備士として参戦していた。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日本人整備士の男性（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4709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2013.05.22</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ネパール中部にあるヒマラヤの世界</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位の高峰ダウラギリ（</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8167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メートル）で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遺体が見つかった。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名は日本人女性で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大陸最高峰の登頂に成功した日本勤労者山岳連盟の理事だと判明。</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東京都練馬区の登山家（</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31766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2013.05.19</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ロボット研究の日本人女性がアメリカ ボストン市内の交差点でごみ収集車にはねられ、その場で死亡が確認された。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マサチューセッツ工科大学 客員研究員（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625174">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2013.5.18</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北海に浮かぶドイツ北部の保養地ジルト島で、被害者が</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歳と</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歳の作業員の男</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人と口論になり、暴行を加えられ翌日収容先の病院で死。 料理をめぐるトラブルで代金を支払わず逃走した犯人と、バーで偶然一緒になった。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アジア料理店経営の日本人男性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47097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2013.03.22</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カンボジア北西部シエムレアプの遊園地でジェットコースターから転落し、病院に運ばれたが死亡。 当局者は「シートベルトをつけていなかったことが原因ではないか」との見方を示した。</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観光で訪れていた女性（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957" marR="4957" marT="49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6627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（６／１０）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7</a:t>
            </a:fld>
            <a:endParaRPr lang="en-US" altLang="ja-JP"/>
          </a:p>
        </p:txBody>
      </p:sp>
      <p:graphicFrame>
        <p:nvGraphicFramePr>
          <p:cNvPr id="3" name="表 2"/>
          <p:cNvGraphicFramePr>
            <a:graphicFrameLocks noGrp="1"/>
          </p:cNvGraphicFramePr>
          <p:nvPr>
            <p:extLst>
              <p:ext uri="{D42A27DB-BD31-4B8C-83A1-F6EECF244321}">
                <p14:modId xmlns:p14="http://schemas.microsoft.com/office/powerpoint/2010/main" val="2598447437"/>
              </p:ext>
            </p:extLst>
          </p:nvPr>
        </p:nvGraphicFramePr>
        <p:xfrm>
          <a:off x="107504" y="630022"/>
          <a:ext cx="8928991" cy="6096881"/>
        </p:xfrm>
        <a:graphic>
          <a:graphicData uri="http://schemas.openxmlformats.org/drawingml/2006/table">
            <a:tbl>
              <a:tblPr/>
              <a:tblGrid>
                <a:gridCol w="1008112">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gridCol w="1872207">
                  <a:extLst>
                    <a:ext uri="{9D8B030D-6E8A-4147-A177-3AD203B41FA5}">
                      <a16:colId xmlns:a16="http://schemas.microsoft.com/office/drawing/2014/main" val="20002"/>
                    </a:ext>
                  </a:extLst>
                </a:gridCol>
              </a:tblGrid>
              <a:tr h="278698">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23158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2013.03.18</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マレーシア首都クアラルンプール近郊の岩山でロッククライミングをしていた男性が転落し、死亡</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東京都出身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43513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2013.02.26</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エジプトのルクソール（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Luxor</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人を乗せた熱気球が飛行中に爆発し、観光客ら</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人が死亡。日本人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人。香港人、フランス人、英国人の観光客も乗っていた。</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東京在住 </a:t>
                      </a:r>
                      <a:r>
                        <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夫婦</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32787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2013.02.23</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マレーシア、マラッカ州の南北高速道路で、観光客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人を乗せたバンが中央分離帯に衝突し、うち</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人が死亡、</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人が負傷</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岐阜県出身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47003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2013.03.12</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アメリカ・グアム観光中心街「タモン」で男が車で日本人観光客の列に突っ込んだうえ、 刃物を持った男が車から降りて店に入り、店内にいた日本人を次々と刺した。日本人を殺害、</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人に重軽傷を負わせた。</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79174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2013.02.24</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クイーンズブリッジにて、米ニューヨーク市警察がパトカーで留学生をひき逃げして死亡させた。 </a:t>
                      </a:r>
                      <a:b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赤色灯をつけずに高速で走っていたことを示すようなビデオが存在していたにもかかわらず無罪とした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(2014.12.06) </a:t>
                      </a:r>
                      <a:b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市を相手取り損害賠償を求めた訴訟が、ニューヨークの連邦地裁で和解が成立したと報じた</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(2017.5.31)</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日本人留学生</a:t>
                      </a:r>
                      <a:r>
                        <a:rPr lang="en-US" altLang="zh-CN" sz="110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32787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2013.01.22</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アルジェリアで起きたイスラム武装勢力によりプラント大手「日揮」の従業員が人質になり、日本人、外国人が死亡</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日揮の従業員</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名</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32787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2012.12.29</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フィリピンのカビテ州ダスマリニャスで、市場で買い物中に銃で頭を撃たれ死亡。 犯人はオートバイで逃走</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フィリピン人女性と結婚し在住の</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76276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2012.12.01</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フィリピン・ルソン島中部パンガシナン州アラミノス市のカマンティレス島で、邦人男性が手をひもで縛られ道路脇に掘られた穴に埋められているのを発見。 直前まで男性と行動をともにしていた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歳の日本人の男と</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歳のフィリピン人を殺人容疑で拘束。 「ボートに乗っている最中に、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気分が悪くなった</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と言って意識を失ったので、怖くなって埋めた」と供述</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代男性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54060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2012.11.05</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初開催の「世界遺産　万里の長城　グレートウォール・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キロトレッキング」にて</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人が遭難。添乗員付き添いで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日間で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キロ余を歩くツアー。 当時は大雪にも見舞われており、ツアーを主催したアミューズトラベルは、ルートの下見をしていなかった。</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アミューズトラベルのツアーに参加した日本人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43513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2012.10.07</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米アリゾナ州のグランドキャニオンでツアーに参加していた男性が行方不明になった。時間が余っていることから峡谷とは反対方向に</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人で歩いて行く。</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阪急交通社ツアーに参加した福岡市の無職男性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427386">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2012.08.20</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戦闘が続くシリア北部アレッポで取材中だったジャーナリストが、アサド政権側の攻撃によって負傷。病院に搬送された後、死亡。</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独立系通信社ジャパンプレスの日本人女性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327872">
                <a:tc rowSpan="2">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2012.08.17</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ルーマニアの首都ブカレストの郊外の路上で、「手助けをしてあげる」と声をかけ乱暴し殺害。地元の男</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を逮捕。</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0FFF0"/>
                    </a:solidFill>
                  </a:tcPr>
                </a:tc>
                <a:tc rowSpan="2">
                  <a:txBody>
                    <a:bodyPr/>
                    <a:lstStyle/>
                    <a:p>
                      <a:pPr algn="ctr" fontAlgn="ct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歳女性</a:t>
                      </a: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国際学生団体所属</a:t>
                      </a: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368325">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殺害された女性はウィーン到着後に「辿り着けたら奇跡だと思う」と先行きを不安視したツイートをしていた。</a:t>
                      </a:r>
                    </a:p>
                  </a:txBody>
                  <a:tcPr marL="3589" marR="3589" marT="35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0FFF0"/>
                    </a:solidFill>
                  </a:tcPr>
                </a:tc>
                <a:tc vMerge="1">
                  <a:txBody>
                    <a:bodyPr/>
                    <a:lstStyle/>
                    <a:p>
                      <a:endParaRPr kumimoji="1" lang="ja-JP" alt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6018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（５／１０）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8</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770021852"/>
              </p:ext>
            </p:extLst>
          </p:nvPr>
        </p:nvGraphicFramePr>
        <p:xfrm>
          <a:off x="107504" y="620688"/>
          <a:ext cx="8928993" cy="6109387"/>
        </p:xfrm>
        <a:graphic>
          <a:graphicData uri="http://schemas.openxmlformats.org/drawingml/2006/table">
            <a:tbl>
              <a:tblPr/>
              <a:tblGrid>
                <a:gridCol w="1080120">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872209">
                  <a:extLst>
                    <a:ext uri="{9D8B030D-6E8A-4147-A177-3AD203B41FA5}">
                      <a16:colId xmlns:a16="http://schemas.microsoft.com/office/drawing/2014/main" val="20002"/>
                    </a:ext>
                  </a:extLst>
                </a:gridCol>
              </a:tblGrid>
              <a:tr h="360040">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詳細</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432048">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2012.07.29</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中国上海市内のマンションの一室で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代の日本人女性とみられる遺体を発見。 女性のものとみられる所持品や現金を持っていた男性を逮捕。</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上海で仕事をしていた会社員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656920">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2012.07.19</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中国・マカオの高層住宅やカジノが並ぶタイパ地区の自宅で腹部を刺されて死亡しているのが見つかった。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月に知人のクレジットカードを盗んだなどとして逮捕されていた知人の男</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100" b="0" i="0" u="none" strike="noStrike" dirty="0" err="1">
                          <a:solidFill>
                            <a:srgbClr val="000000"/>
                          </a:solidFill>
                          <a:effectLst/>
                          <a:latin typeface="ＭＳ Ｐゴシック" panose="020B0600070205080204" pitchFamily="50" charset="-128"/>
                          <a:ea typeface="ＭＳ Ｐゴシック" panose="020B0600070205080204" pitchFamily="50" charset="-128"/>
                        </a:rPr>
                        <a:t>が関</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与した疑いがあるとみて、強盗殺人容疑で再逮捕</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(2013/7/18)</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マカオ生まれの日本人女性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49520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2012.06.13</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米アラスカ州の北米最高峰マッキンリー</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(6194m)</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で宮城県勤労者山岳連盟（仙台市）登山隊の日本人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人が雪崩に巻き込まれ、</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人が行方不明。 遭難捜索打ち切り。</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宮城の登山家</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(50-64)</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37308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2012.06.06</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首都マニラ南方のカビテ州の草むらで、男性が手足を縛られた状態で死亡しているのが見つかった。死因は窒息死。</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IT</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関連企業を経営していた堺市の男性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250962">
                <a:tc rowSpan="2">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2012.05.22</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ロシア東シベリア・ザバイカル地方の国道近くで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カ所以上刺された男性の遺体が見つかる。</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0FFF0"/>
                    </a:solidFill>
                  </a:tcPr>
                </a:tc>
                <a:tc rowSpan="2">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オートバイで旅行中の日本人男性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373085">
                <a:tc vMerge="1">
                  <a:txBody>
                    <a:bodyPr/>
                    <a:lstStyle/>
                    <a:p>
                      <a:endParaRPr kumimoji="1" lang="ja-JP" altLang="en-US"/>
                    </a:p>
                  </a:txBody>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犯人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日、近くに住む</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歳と</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歳の男</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人を拘束。金品を奪おうと、夜に街道沿いのテントの中で寝ていた大仁田さんを襲撃。</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0FFF0"/>
                    </a:solidFill>
                  </a:tcPr>
                </a:tc>
                <a:tc vMerge="1">
                  <a:txBody>
                    <a:bodyPr/>
                    <a:lstStyle/>
                    <a:p>
                      <a:endParaRPr kumimoji="1" lang="ja-JP" altLang="en-US"/>
                    </a:p>
                  </a:txBody>
                  <a:tcPr/>
                </a:tc>
                <a:extLst>
                  <a:ext uri="{0D108BD9-81ED-4DB2-BD59-A6C34878D82A}">
                    <a16:rowId xmlns:a16="http://schemas.microsoft.com/office/drawing/2014/main" val="10006"/>
                  </a:ext>
                </a:extLst>
              </a:tr>
              <a:tr h="373085">
                <a:tc rowSpan="2">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2012.05.08</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南米チリの首都サンティアゴ市内の自宅アパート前で倒れているのを発見され、約</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時間後に死亡。頭部を殴られ財布と携帯なく。</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0FFF0"/>
                    </a:solidFill>
                  </a:tcPr>
                </a:tc>
                <a:tc rowSpan="2">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国立天文台の教授</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(58)</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250962">
                <a:tc vMerge="1">
                  <a:txBody>
                    <a:bodyPr/>
                    <a:lstStyle/>
                    <a:p>
                      <a:endParaRPr kumimoji="1" lang="ja-JP" altLang="en-US"/>
                    </a:p>
                  </a:txBody>
                  <a:tcPr/>
                </a:tc>
                <a:tc>
                  <a:txBody>
                    <a:bodyPr/>
                    <a:lstStyle/>
                    <a:p>
                      <a:pPr algn="l"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犯人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日に強盗殺人の疑いでチリ人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を逮捕。「金がほしかった」</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0FFF0"/>
                    </a:solidFill>
                  </a:tcPr>
                </a:tc>
                <a:tc vMerge="1">
                  <a:txBody>
                    <a:bodyPr/>
                    <a:lstStyle/>
                    <a:p>
                      <a:endParaRPr kumimoji="1" lang="ja-JP" altLang="en-US"/>
                    </a:p>
                  </a:txBody>
                  <a:tcPr/>
                </a:tc>
                <a:extLst>
                  <a:ext uri="{0D108BD9-81ED-4DB2-BD59-A6C34878D82A}">
                    <a16:rowId xmlns:a16="http://schemas.microsoft.com/office/drawing/2014/main" val="10008"/>
                  </a:ext>
                </a:extLst>
              </a:tr>
              <a:tr h="495208">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2012.04.25</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アラブ首長国連邦ドバイで、自宅で首を絞められて殺害されている女性を発見。第</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発見者として警察に通報したチュニジア人の男性逮捕。男「帰宅したら女性が死んでいた」。</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地元の航空会社客室乗務員女性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代</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4038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2011.11.10</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M5.7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トルコ地震で日本の</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NPO</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法人「難民を助ける会」から支援活動で派遣されていた職員が倒壊したホテルから発見され搬送先の病院で死亡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en-US" altLang="zh-TW" sz="1100" b="0" i="0" u="none" strike="noStrike" dirty="0">
                          <a:solidFill>
                            <a:srgbClr val="000000"/>
                          </a:solidFill>
                          <a:effectLst/>
                          <a:latin typeface="ＭＳ Ｐゴシック" panose="020B0600070205080204" pitchFamily="50" charset="-128"/>
                          <a:ea typeface="ＭＳ Ｐゴシック" panose="020B0600070205080204" pitchFamily="50" charset="-128"/>
                        </a:rPr>
                        <a:t>NPO</a:t>
                      </a: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邦人職員男性</a:t>
                      </a:r>
                      <a:r>
                        <a:rPr lang="en-US" altLang="zh-TW" sz="11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373085">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2011.10.21</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「カダフィ拘束」の情報を受けカイロから陸路リビア入り。同国中部のシルテに向かっていたが、交通事故に遭い</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テレビ朝日カイロ支局長死亡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25521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2011.09.29</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ミャンマー中部にバイクタクシー運転手の男に乱暴された上、首を絞めて殺された</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一人旅の女性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25521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2011.09.19</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ホノルルの大型ショッピングセンター近くで巡回バスから路上に転落</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観光客の日本人男性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r h="25521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2011.09.15</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エベレスト遠征に同行中のカメラマンが鼻から出血し倒れているのを発見、死亡確認</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邦人カメラマン</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4"/>
                  </a:ext>
                </a:extLst>
              </a:tr>
              <a:tr h="250962">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2011.09.05</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フィジー西部ナンディで死亡しているのが見つかった</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留学女性</a:t>
                      </a:r>
                      <a:r>
                        <a:rPr lang="en-US" altLang="zh-CN"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zh-CN"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5"/>
                  </a:ext>
                </a:extLst>
              </a:tr>
              <a:tr h="255211">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2011.08.18</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米カナダ国境の「ナイアガラの滝」のカナダ側で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日に転落し</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日に遺体で発見</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女子留学生の女性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4191" marR="4191" marT="41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29222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lstStyle/>
          <a:p>
            <a:r>
              <a:rPr kumimoji="1" lang="en-US" altLang="ja-JP" dirty="0"/>
              <a:t>【</a:t>
            </a:r>
            <a:r>
              <a:rPr kumimoji="1" lang="ja-JP" altLang="en-US" dirty="0"/>
              <a:t>実際の被害例</a:t>
            </a:r>
            <a:r>
              <a:rPr lang="ja-JP" altLang="en-US" dirty="0"/>
              <a:t>（４／１０）</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6F7B74D-7265-4574-BAFA-C5AAD15FBDFE}" type="slidenum">
              <a:rPr lang="en-US" altLang="ja-JP" smtClean="0"/>
              <a:pPr/>
              <a:t>9</a:t>
            </a:fld>
            <a:endParaRPr lang="en-US" altLang="ja-JP"/>
          </a:p>
        </p:txBody>
      </p:sp>
      <p:graphicFrame>
        <p:nvGraphicFramePr>
          <p:cNvPr id="3" name="表 2"/>
          <p:cNvGraphicFramePr>
            <a:graphicFrameLocks noGrp="1"/>
          </p:cNvGraphicFramePr>
          <p:nvPr>
            <p:extLst>
              <p:ext uri="{D42A27DB-BD31-4B8C-83A1-F6EECF244321}">
                <p14:modId xmlns:p14="http://schemas.microsoft.com/office/powerpoint/2010/main" val="1674041783"/>
              </p:ext>
            </p:extLst>
          </p:nvPr>
        </p:nvGraphicFramePr>
        <p:xfrm>
          <a:off x="107504" y="623917"/>
          <a:ext cx="8928992" cy="6190178"/>
        </p:xfrm>
        <a:graphic>
          <a:graphicData uri="http://schemas.openxmlformats.org/drawingml/2006/table">
            <a:tbl>
              <a:tblPr/>
              <a:tblGrid>
                <a:gridCol w="1008112">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84803">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発生年月日</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A50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詳細</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2CD32"/>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被害者</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FF"/>
                    </a:solidFill>
                  </a:tcPr>
                </a:tc>
                <a:extLst>
                  <a:ext uri="{0D108BD9-81ED-4DB2-BD59-A6C34878D82A}">
                    <a16:rowId xmlns:a16="http://schemas.microsoft.com/office/drawing/2014/main" val="10000"/>
                  </a:ext>
                </a:extLst>
              </a:tr>
              <a:tr h="307337">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2011.05.12</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ヒマラヤの世界最高峰エベレスト登頂に向かっていた日本人登山家（</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58</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）が頂上近くで死亡。 高山病が原因とみられている</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日本人登山家</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1"/>
                  </a:ext>
                </a:extLst>
              </a:tr>
              <a:tr h="60664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2011.04.27</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タイ北部のチェンライ郊外で日本人の男性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人とタイ人のガイドが車で移動中に何らかのトラブルになり、双方が持っていた銃で撃ち合いになった。 日本人</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人が死亡。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歳のタイ人ガイドを逮捕</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殺人容疑で国際手配していた暴力団元組員</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2"/>
                  </a:ext>
                </a:extLst>
              </a:tr>
              <a:tr h="4569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2010.11.30</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フィリピンマニラ市内の路上で会社員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が射殺されたと発表。 財布などの所持品がなくなっており、警察は強盗殺人事件とみて捜査。</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会社員</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3"/>
                  </a:ext>
                </a:extLst>
              </a:tr>
              <a:tr h="30733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2010.10.23</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シンガポールの中華街の路上に倒れているのが発見され、搬送先の病院で死亡。 シンガポール人の男</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を殺人容疑で逮捕</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留学中の野村証券社員</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4"/>
                  </a:ext>
                </a:extLst>
              </a:tr>
              <a:tr h="4569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2010. 8.11</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アラブ首長国連邦（</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UAE</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）の首都アブダビ西方でパキスタン人のドライバーが運転するバンに乗り、アブダビ西方のタリフ付近でブルドーザーや建設資材を積んだ大型トラックと衝突</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日揮社員</a:t>
                      </a:r>
                      <a:r>
                        <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rPr>
                        <a:t>4</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5"/>
                  </a:ext>
                </a:extLst>
              </a:tr>
              <a:tr h="4569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2010. 8.10</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米西部ユタ州の高速道路で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日午後</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時</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分（日本時間</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日午前</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時</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分）頃、日本人観光客を乗せたバスが中央分離帯に接触して横転し、</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人が死亡、</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人が負傷。</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ツアーに参加した日本人</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6"/>
                  </a:ext>
                </a:extLst>
              </a:tr>
              <a:tr h="438350">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2010. 1.30</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マニラ南郊カビテ州ダスマリニャスで、強盗グループに襲われ射殺。 強盗グループは、カバンや携帯電話を奪って逃走。</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日本人男性観光客</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7"/>
                  </a:ext>
                </a:extLst>
              </a:tr>
              <a:tr h="30733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2009.11.14</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韓国・釜山市「ガナダラ実弾射撃場」で火災発生。 ツアー客</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日本人男性観光客</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8"/>
                  </a:ext>
                </a:extLst>
              </a:tr>
              <a:tr h="30733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2009.11.10</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フィリピンのパンガシナン州内を車で移動中、 バイクで近づいてきた２人組に襲われ頭部を撃たれ、死亡。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北部パンガシナン州在住男性</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09"/>
                  </a:ext>
                </a:extLst>
              </a:tr>
              <a:tr h="458759">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2009. 9.28</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バリ島のクタ地区で体に傷のついた女性の遺体を発見。 単独犯行のインドネシア人の男を逮捕。男は女性と面識はなかった。</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日本人女性観光客</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0"/>
                  </a:ext>
                </a:extLst>
              </a:tr>
              <a:tr h="4569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2009. 2. 7</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モンゴルの首都ウランバートルの路上で、女性の死体を発見。 首を絞められたような跡があったほか、財布と携帯電話がなくなっていた。</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日本語教師の女性死亡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1"/>
                  </a:ext>
                </a:extLst>
              </a:tr>
              <a:tr h="307337">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2009. 1.30</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南米チリの首都サンティアゴ郊外で、日本人男性</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人が乗った乗用車が高速道路で大型トラックに衝突し、乗用車の</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人が死亡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出張中の男性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2"/>
                  </a:ext>
                </a:extLst>
              </a:tr>
              <a:tr h="45699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2009. 1.16</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釜山・西区のサウナ施設を利用していた男性が意識不明となり死亡。男性は糖尿病と皮膚病の持病があり、サウナに入る前には若干飲酒していた</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観光客の男性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3"/>
                  </a:ext>
                </a:extLst>
              </a:tr>
              <a:tr h="448583">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2009. 1. 4</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4B5"/>
                    </a:solidFill>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タイの首都バンコクのナイトクラブで</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日未明に起きた火災で重体となっていた会社員が、バンコクの病院で死亡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0FFF0"/>
                    </a:solidFill>
                  </a:tcPr>
                </a:tc>
                <a:tc>
                  <a:txBody>
                    <a:bodyPr/>
                    <a:lstStyle/>
                    <a:p>
                      <a:pPr algn="ct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観光の男性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人死亡</a:t>
                      </a:r>
                    </a:p>
                  </a:txBody>
                  <a:tcPr marL="4903" marR="4903" marT="49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F8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80154780"/>
      </p:ext>
    </p:extLst>
  </p:cSld>
  <p:clrMapOvr>
    <a:masterClrMapping/>
  </p:clrMapOvr>
</p:sld>
</file>

<file path=ppt/theme/theme1.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TM04033917[[fn=ベルリン]]</Template>
  <TotalTime>2569</TotalTime>
  <Words>7242</Words>
  <Application>Microsoft Office PowerPoint</Application>
  <PresentationFormat>画面に合わせる (4:3)</PresentationFormat>
  <Paragraphs>690</Paragraphs>
  <Slides>30</Slides>
  <Notes>18</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30</vt:i4>
      </vt:variant>
    </vt:vector>
  </HeadingPairs>
  <TitlesOfParts>
    <vt:vector size="46" baseType="lpstr">
      <vt:lpstr>Arial Unicode MS</vt:lpstr>
      <vt:lpstr>GulimChe</vt:lpstr>
      <vt:lpstr>ＭＳ Ｐゴシック</vt:lpstr>
      <vt:lpstr>ＭＳ Ｐ明朝</vt:lpstr>
      <vt:lpstr>ＭＳ ゴシック</vt:lpstr>
      <vt:lpstr>ＭＳ 明朝</vt:lpstr>
      <vt:lpstr>Arial</vt:lpstr>
      <vt:lpstr>Arial Rounded MT Bold</vt:lpstr>
      <vt:lpstr>Calibri</vt:lpstr>
      <vt:lpstr>Century</vt:lpstr>
      <vt:lpstr>Lucida Sans Unicode</vt:lpstr>
      <vt:lpstr>MV Boli</vt:lpstr>
      <vt:lpstr>Times New Roman</vt:lpstr>
      <vt:lpstr>Trebuchet MS</vt:lpstr>
      <vt:lpstr>Wingdings</vt:lpstr>
      <vt:lpstr>ベルリン</vt:lpstr>
      <vt:lpstr>海外渡航のための安全対策 </vt:lpstr>
      <vt:lpstr>Index</vt:lpstr>
      <vt:lpstr>【実際の被害例（１０／１０）】</vt:lpstr>
      <vt:lpstr>【実際の被害例（９／１０）】</vt:lpstr>
      <vt:lpstr>【実際の被害例（８／１０）】</vt:lpstr>
      <vt:lpstr>【実際の被害例（７／１０）】</vt:lpstr>
      <vt:lpstr>【実際の被害例（６／１０）】</vt:lpstr>
      <vt:lpstr>【実際の被害例（５／１０）】</vt:lpstr>
      <vt:lpstr>【実際の被害例（４／１０）】</vt:lpstr>
      <vt:lpstr>【実際の被害例（３／１０）】</vt:lpstr>
      <vt:lpstr>【実際の被害例（２／１０）】</vt:lpstr>
      <vt:lpstr>【実際の被害例（１／１０）】</vt:lpstr>
      <vt:lpstr>【主な事前準備】</vt:lpstr>
      <vt:lpstr>【体調管理は万全に！】</vt:lpstr>
      <vt:lpstr>【荷物、持ち物、服装の注意点！】</vt:lpstr>
      <vt:lpstr>【現地の法律・宗教・習慣を知る】</vt:lpstr>
      <vt:lpstr>【ケーススタディ　１　（窃盗）】</vt:lpstr>
      <vt:lpstr>【ケーススタディ　２　（詐欺）】</vt:lpstr>
      <vt:lpstr>【ケーススタディ　３　（睡眠薬）】</vt:lpstr>
      <vt:lpstr>【ケーススタディ　４　（危険薬物…）】</vt:lpstr>
      <vt:lpstr>【衛生管理（飲料水）】</vt:lpstr>
      <vt:lpstr>【衛生管理（レストランで…）】</vt:lpstr>
      <vt:lpstr>【こんな時は「どうする？」】</vt:lpstr>
      <vt:lpstr>【こんな時は「こうする！」】</vt:lpstr>
      <vt:lpstr>【万が一に備えて】</vt:lpstr>
      <vt:lpstr>【 「たびレジ」 について】</vt:lpstr>
      <vt:lpstr>【渡航先の情報収集】</vt:lpstr>
      <vt:lpstr>動画で見る【海外安全対策】</vt:lpstr>
      <vt:lpstr>【海外渡航 Ｔｉｐｓ! 】</vt:lpstr>
      <vt:lpstr>安全第一で、楽しく、有意義な海外渡航を！</vt:lpstr>
    </vt:vector>
  </TitlesOfParts>
  <Manager>秋保　聡</Manager>
  <Company>東京学芸大学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海外渡航の安全対策</dc:title>
  <dc:subject>海外渡航安全対策セミナー資料</dc:subject>
  <dc:creator>秋保　聡</dc:creator>
  <cp:lastModifiedBy>Satoshi KANECO</cp:lastModifiedBy>
  <cp:revision>110</cp:revision>
  <cp:lastPrinted>2017-08-08T02:08:06Z</cp:lastPrinted>
  <dcterms:created xsi:type="dcterms:W3CDTF">1601-01-01T00:00:00Z</dcterms:created>
  <dcterms:modified xsi:type="dcterms:W3CDTF">2020-12-02T00:38:53Z</dcterms:modified>
</cp:coreProperties>
</file>